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senal" charset="1" panose="00000500000000000000"/>
      <p:regular r:id="rId21"/>
    </p:embeddedFont>
    <p:embeddedFont>
      <p:font typeface="Radley" charset="1" panose="00000500000000000000"/>
      <p:regular r:id="rId22"/>
    </p:embeddedFont>
    <p:embeddedFont>
      <p:font typeface="Archivo Black" charset="1" panose="020B0A03020202020B04"/>
      <p:regular r:id="rId23"/>
    </p:embeddedFont>
    <p:embeddedFont>
      <p:font typeface="Arsenal Bold" charset="1" panose="00000800000000000000"/>
      <p:regular r:id="rId24"/>
    </p:embeddedFont>
    <p:embeddedFont>
      <p:font typeface="Prompt Bold" charset="1" panose="00000800000000000000"/>
      <p:regular r:id="rId25"/>
    </p:embeddedFont>
    <p:embeddedFont>
      <p:font typeface="Canva Sans Bold" charset="1" panose="020B0803030501040103"/>
      <p:regular r:id="rId26"/>
    </p:embeddedFont>
    <p:embeddedFont>
      <p:font typeface="Helvetica World" charset="1" panose="020B0500040000020004"/>
      <p:regular r:id="rId27"/>
    </p:embeddedFont>
    <p:embeddedFont>
      <p:font typeface="Space Mono" charset="1" panose="02000509040000020004"/>
      <p:regular r:id="rId28"/>
    </p:embeddedFont>
    <p:embeddedFont>
      <p:font typeface="Arial Bold" charset="1" panose="020B0802020202020204"/>
      <p:regular r:id="rId29"/>
    </p:embeddedFont>
    <p:embeddedFont>
      <p:font typeface="DM Sans Bold" charset="1" panose="00000000000000000000"/>
      <p:regular r:id="rId30"/>
    </p:embeddedFont>
    <p:embeddedFont>
      <p:font typeface="Arial Unicode Bold" charset="1" panose="020B0704020202020204"/>
      <p:regular r:id="rId31"/>
    </p:embeddedFont>
    <p:embeddedFont>
      <p:font typeface="Arial" charset="1" panose="020B0502020202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0.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4348786"/>
            <a:ext cx="9815307" cy="2743584"/>
          </a:xfrm>
          <a:prstGeom prst="rect">
            <a:avLst/>
          </a:prstGeom>
        </p:spPr>
        <p:txBody>
          <a:bodyPr anchor="t" rtlCol="false" tIns="0" lIns="0" bIns="0" rIns="0">
            <a:spAutoFit/>
          </a:bodyPr>
          <a:lstStyle/>
          <a:p>
            <a:pPr algn="ctr">
              <a:lnSpc>
                <a:spcPts val="22400"/>
              </a:lnSpc>
            </a:pPr>
            <a:r>
              <a:rPr lang="en-US" sz="16232" spc="-324">
                <a:solidFill>
                  <a:srgbClr val="F46530"/>
                </a:solidFill>
                <a:latin typeface="Arsenal"/>
                <a:ea typeface="Arsenal"/>
                <a:cs typeface="Arsenal"/>
                <a:sym typeface="Arsenal"/>
              </a:rPr>
              <a:t>project</a:t>
            </a:r>
          </a:p>
        </p:txBody>
      </p:sp>
      <p:sp>
        <p:nvSpPr>
          <p:cNvPr name="TextBox 9" id="9"/>
          <p:cNvSpPr txBox="true"/>
          <p:nvPr/>
        </p:nvSpPr>
        <p:spPr>
          <a:xfrm rot="0">
            <a:off x="4236347" y="3457159"/>
            <a:ext cx="9815307" cy="973099"/>
          </a:xfrm>
          <a:prstGeom prst="rect">
            <a:avLst/>
          </a:prstGeom>
        </p:spPr>
        <p:txBody>
          <a:bodyPr anchor="t" rtlCol="false" tIns="0" lIns="0" bIns="0" rIns="0">
            <a:spAutoFit/>
          </a:bodyPr>
          <a:lstStyle/>
          <a:p>
            <a:pPr algn="ctr">
              <a:lnSpc>
                <a:spcPts val="7954"/>
              </a:lnSpc>
            </a:pPr>
            <a:r>
              <a:rPr lang="en-US" sz="5763">
                <a:solidFill>
                  <a:srgbClr val="152039"/>
                </a:solidFill>
                <a:latin typeface="Radley"/>
                <a:ea typeface="Radley"/>
                <a:cs typeface="Radley"/>
                <a:sym typeface="Radley"/>
              </a:rPr>
              <a:t>Capstone Business Analysis</a:t>
            </a:r>
          </a:p>
        </p:txBody>
      </p:sp>
      <p:sp>
        <p:nvSpPr>
          <p:cNvPr name="TextBox 10" id="10"/>
          <p:cNvSpPr txBox="true"/>
          <p:nvPr/>
        </p:nvSpPr>
        <p:spPr>
          <a:xfrm rot="0">
            <a:off x="2719596" y="7463528"/>
            <a:ext cx="12848809" cy="463964"/>
          </a:xfrm>
          <a:prstGeom prst="rect">
            <a:avLst/>
          </a:prstGeom>
        </p:spPr>
        <p:txBody>
          <a:bodyPr anchor="t" rtlCol="false" tIns="0" lIns="0" bIns="0" rIns="0">
            <a:spAutoFit/>
          </a:bodyPr>
          <a:lstStyle/>
          <a:p>
            <a:pPr algn="ctr">
              <a:lnSpc>
                <a:spcPts val="3615"/>
              </a:lnSpc>
            </a:pPr>
            <a:r>
              <a:rPr lang="en-US" sz="2619">
                <a:solidFill>
                  <a:srgbClr val="06327D"/>
                </a:solidFill>
                <a:latin typeface="Archivo Black"/>
                <a:ea typeface="Archivo Black"/>
                <a:cs typeface="Archivo Black"/>
                <a:sym typeface="Archivo Black"/>
              </a:rPr>
              <a:t>www.roopambarua1996.com</a:t>
            </a:r>
          </a:p>
        </p:txBody>
      </p:sp>
      <p:sp>
        <p:nvSpPr>
          <p:cNvPr name="Freeform 11" id="11"/>
          <p:cNvSpPr/>
          <p:nvPr/>
        </p:nvSpPr>
        <p:spPr>
          <a:xfrm flipH="false" flipV="false" rot="0">
            <a:off x="-3258071" y="-2917223"/>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7659121">
            <a:off x="13444653" y="4013209"/>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45C72"/>
        </a:solidFill>
      </p:bgPr>
    </p:bg>
    <p:spTree>
      <p:nvGrpSpPr>
        <p:cNvPr id="1" name=""/>
        <p:cNvGrpSpPr/>
        <p:nvPr/>
      </p:nvGrpSpPr>
      <p:grpSpPr>
        <a:xfrm>
          <a:off x="0" y="0"/>
          <a:ext cx="0" cy="0"/>
          <a:chOff x="0" y="0"/>
          <a:chExt cx="0" cy="0"/>
        </a:xfrm>
      </p:grpSpPr>
      <p:grpSp>
        <p:nvGrpSpPr>
          <p:cNvPr name="Group 2" id="2"/>
          <p:cNvGrpSpPr/>
          <p:nvPr/>
        </p:nvGrpSpPr>
        <p:grpSpPr>
          <a:xfrm rot="0">
            <a:off x="9437782" y="1028700"/>
            <a:ext cx="13286881" cy="1328688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7162438" y="-6426340"/>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3986589">
            <a:off x="10827293" y="5745413"/>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140050" y="1852579"/>
            <a:ext cx="13858230" cy="7984240"/>
          </a:xfrm>
          <a:custGeom>
            <a:avLst/>
            <a:gdLst/>
            <a:ahLst/>
            <a:cxnLst/>
            <a:rect r="r" b="b" t="t" l="l"/>
            <a:pathLst>
              <a:path h="7984240" w="13858230">
                <a:moveTo>
                  <a:pt x="0" y="0"/>
                </a:moveTo>
                <a:lnTo>
                  <a:pt x="13858230" y="0"/>
                </a:lnTo>
                <a:lnTo>
                  <a:pt x="13858230" y="7984241"/>
                </a:lnTo>
                <a:lnTo>
                  <a:pt x="0" y="7984241"/>
                </a:lnTo>
                <a:lnTo>
                  <a:pt x="0" y="0"/>
                </a:lnTo>
                <a:close/>
              </a:path>
            </a:pathLst>
          </a:custGeom>
          <a:blipFill>
            <a:blip r:embed="rId6"/>
            <a:stretch>
              <a:fillRect l="-785" t="0" r="-785" b="0"/>
            </a:stretch>
          </a:blipFill>
          <a:ln w="76200" cap="rnd">
            <a:solidFill>
              <a:srgbClr val="D4EDF4"/>
            </a:solidFill>
            <a:prstDash val="solid"/>
            <a:round/>
          </a:ln>
        </p:spPr>
      </p:sp>
      <p:sp>
        <p:nvSpPr>
          <p:cNvPr name="TextBox 8" id="8"/>
          <p:cNvSpPr txBox="true"/>
          <p:nvPr/>
        </p:nvSpPr>
        <p:spPr>
          <a:xfrm rot="0">
            <a:off x="4335905" y="260715"/>
            <a:ext cx="9043852" cy="1393096"/>
          </a:xfrm>
          <a:prstGeom prst="rect">
            <a:avLst/>
          </a:prstGeom>
        </p:spPr>
        <p:txBody>
          <a:bodyPr anchor="t" rtlCol="false" tIns="0" lIns="0" bIns="0" rIns="0">
            <a:spAutoFit/>
          </a:bodyPr>
          <a:lstStyle/>
          <a:p>
            <a:pPr algn="l">
              <a:lnSpc>
                <a:spcPts val="11349"/>
              </a:lnSpc>
            </a:pPr>
            <a:r>
              <a:rPr lang="en-US" sz="8224" spc="-164" b="true">
                <a:solidFill>
                  <a:srgbClr val="FFFFFF"/>
                </a:solidFill>
                <a:latin typeface="Arsenal Bold"/>
                <a:ea typeface="Arsenal Bold"/>
                <a:cs typeface="Arsenal Bold"/>
                <a:sym typeface="Arsenal Bold"/>
              </a:rPr>
              <a:t>Power BI Dashboard</a:t>
            </a:r>
          </a:p>
        </p:txBody>
      </p:sp>
      <p:sp>
        <p:nvSpPr>
          <p:cNvPr name="TextBox 9" id="9"/>
          <p:cNvSpPr txBox="true"/>
          <p:nvPr/>
        </p:nvSpPr>
        <p:spPr>
          <a:xfrm rot="0">
            <a:off x="601658" y="4210511"/>
            <a:ext cx="3734247" cy="4524724"/>
          </a:xfrm>
          <a:prstGeom prst="rect">
            <a:avLst/>
          </a:prstGeom>
        </p:spPr>
        <p:txBody>
          <a:bodyPr anchor="t" rtlCol="false" tIns="0" lIns="0" bIns="0" rIns="0">
            <a:spAutoFit/>
          </a:bodyPr>
          <a:lstStyle/>
          <a:p>
            <a:pPr algn="l">
              <a:lnSpc>
                <a:spcPts val="3992"/>
              </a:lnSpc>
            </a:pPr>
            <a:r>
              <a:rPr lang="en-US" sz="2893">
                <a:solidFill>
                  <a:srgbClr val="F2F4F5"/>
                </a:solidFill>
                <a:latin typeface="Radley"/>
                <a:ea typeface="Radley"/>
                <a:cs typeface="Radley"/>
                <a:sym typeface="Radley"/>
              </a:rPr>
              <a:t>Dashboard includes clustered column chart, clustered bar chart, line and clustered column chart, donut chats, cards and filter for year, quarter and months.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975920" y="-833418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205997" y="1911632"/>
            <a:ext cx="6053303" cy="3227917"/>
            <a:chOff x="0" y="0"/>
            <a:chExt cx="2220239" cy="1183940"/>
          </a:xfrm>
        </p:grpSpPr>
        <p:sp>
          <p:nvSpPr>
            <p:cNvPr name="Freeform 5" id="5"/>
            <p:cNvSpPr/>
            <p:nvPr/>
          </p:nvSpPr>
          <p:spPr>
            <a:xfrm flipH="false" flipV="false" rot="0">
              <a:off x="0" y="0"/>
              <a:ext cx="2220239" cy="1183940"/>
            </a:xfrm>
            <a:custGeom>
              <a:avLst/>
              <a:gdLst/>
              <a:ahLst/>
              <a:cxnLst/>
              <a:rect r="r" b="b" t="t" l="l"/>
              <a:pathLst>
                <a:path h="1183940" w="2220239">
                  <a:moveTo>
                    <a:pt x="39648" y="0"/>
                  </a:moveTo>
                  <a:lnTo>
                    <a:pt x="2180591" y="0"/>
                  </a:lnTo>
                  <a:cubicBezTo>
                    <a:pt x="2202488" y="0"/>
                    <a:pt x="2220239" y="17751"/>
                    <a:pt x="2220239" y="39648"/>
                  </a:cubicBezTo>
                  <a:lnTo>
                    <a:pt x="2220239" y="1144292"/>
                  </a:lnTo>
                  <a:cubicBezTo>
                    <a:pt x="2220239" y="1166189"/>
                    <a:pt x="2202488" y="1183940"/>
                    <a:pt x="2180591" y="1183940"/>
                  </a:cubicBezTo>
                  <a:lnTo>
                    <a:pt x="39648" y="1183940"/>
                  </a:lnTo>
                  <a:cubicBezTo>
                    <a:pt x="17751" y="1183940"/>
                    <a:pt x="0" y="1166189"/>
                    <a:pt x="0" y="1144292"/>
                  </a:cubicBezTo>
                  <a:lnTo>
                    <a:pt x="0" y="39648"/>
                  </a:lnTo>
                  <a:cubicBezTo>
                    <a:pt x="0" y="17751"/>
                    <a:pt x="17751" y="0"/>
                    <a:pt x="39648" y="0"/>
                  </a:cubicBezTo>
                  <a:close/>
                </a:path>
              </a:pathLst>
            </a:custGeom>
            <a:solidFill>
              <a:srgbClr val="FF9E7A">
                <a:alpha val="98824"/>
              </a:srgbClr>
            </a:solidFill>
          </p:spPr>
        </p:sp>
        <p:sp>
          <p:nvSpPr>
            <p:cNvPr name="TextBox 6" id="6"/>
            <p:cNvSpPr txBox="true"/>
            <p:nvPr/>
          </p:nvSpPr>
          <p:spPr>
            <a:xfrm>
              <a:off x="0" y="-19050"/>
              <a:ext cx="2220239" cy="120299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887923">
            <a:off x="-7419008" y="521650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6593570" y="2472060"/>
            <a:ext cx="4109484" cy="2280545"/>
            <a:chOff x="0" y="0"/>
            <a:chExt cx="1507283" cy="836461"/>
          </a:xfrm>
        </p:grpSpPr>
        <p:sp>
          <p:nvSpPr>
            <p:cNvPr name="Freeform 9" id="9"/>
            <p:cNvSpPr/>
            <p:nvPr/>
          </p:nvSpPr>
          <p:spPr>
            <a:xfrm flipH="false" flipV="false" rot="0">
              <a:off x="0" y="0"/>
              <a:ext cx="1507283" cy="836461"/>
            </a:xfrm>
            <a:custGeom>
              <a:avLst/>
              <a:gdLst/>
              <a:ahLst/>
              <a:cxnLst/>
              <a:rect r="r" b="b" t="t" l="l"/>
              <a:pathLst>
                <a:path h="836461" w="1507283">
                  <a:moveTo>
                    <a:pt x="58401" y="0"/>
                  </a:moveTo>
                  <a:lnTo>
                    <a:pt x="1448881" y="0"/>
                  </a:lnTo>
                  <a:cubicBezTo>
                    <a:pt x="1481135" y="0"/>
                    <a:pt x="1507283" y="26147"/>
                    <a:pt x="1507283" y="58401"/>
                  </a:cubicBezTo>
                  <a:lnTo>
                    <a:pt x="1507283" y="778060"/>
                  </a:lnTo>
                  <a:cubicBezTo>
                    <a:pt x="1507283" y="810314"/>
                    <a:pt x="1481135" y="836461"/>
                    <a:pt x="1448881" y="836461"/>
                  </a:cubicBezTo>
                  <a:lnTo>
                    <a:pt x="58401" y="836461"/>
                  </a:lnTo>
                  <a:cubicBezTo>
                    <a:pt x="26147" y="836461"/>
                    <a:pt x="0" y="810314"/>
                    <a:pt x="0" y="778060"/>
                  </a:cubicBezTo>
                  <a:lnTo>
                    <a:pt x="0" y="58401"/>
                  </a:lnTo>
                  <a:cubicBezTo>
                    <a:pt x="0" y="26147"/>
                    <a:pt x="26147" y="0"/>
                    <a:pt x="58401" y="0"/>
                  </a:cubicBezTo>
                  <a:close/>
                </a:path>
              </a:pathLst>
            </a:custGeom>
            <a:solidFill>
              <a:srgbClr val="FF9E7A">
                <a:alpha val="98824"/>
              </a:srgbClr>
            </a:solidFill>
          </p:spPr>
        </p:sp>
        <p:sp>
          <p:nvSpPr>
            <p:cNvPr name="TextBox 10" id="10"/>
            <p:cNvSpPr txBox="true"/>
            <p:nvPr/>
          </p:nvSpPr>
          <p:spPr>
            <a:xfrm>
              <a:off x="0" y="-19050"/>
              <a:ext cx="1507283" cy="85551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862284" y="5699673"/>
            <a:ext cx="5279180" cy="3088933"/>
            <a:chOff x="0" y="0"/>
            <a:chExt cx="1936305" cy="1132963"/>
          </a:xfrm>
        </p:grpSpPr>
        <p:sp>
          <p:nvSpPr>
            <p:cNvPr name="Freeform 12" id="12"/>
            <p:cNvSpPr/>
            <p:nvPr/>
          </p:nvSpPr>
          <p:spPr>
            <a:xfrm flipH="false" flipV="false" rot="0">
              <a:off x="0" y="0"/>
              <a:ext cx="1936305" cy="1132963"/>
            </a:xfrm>
            <a:custGeom>
              <a:avLst/>
              <a:gdLst/>
              <a:ahLst/>
              <a:cxnLst/>
              <a:rect r="r" b="b" t="t" l="l"/>
              <a:pathLst>
                <a:path h="1132963" w="1936305">
                  <a:moveTo>
                    <a:pt x="45462" y="0"/>
                  </a:moveTo>
                  <a:lnTo>
                    <a:pt x="1890844" y="0"/>
                  </a:lnTo>
                  <a:cubicBezTo>
                    <a:pt x="1902901" y="0"/>
                    <a:pt x="1914464" y="4790"/>
                    <a:pt x="1922990" y="13315"/>
                  </a:cubicBezTo>
                  <a:cubicBezTo>
                    <a:pt x="1931516" y="21841"/>
                    <a:pt x="1936305" y="33404"/>
                    <a:pt x="1936305" y="45462"/>
                  </a:cubicBezTo>
                  <a:lnTo>
                    <a:pt x="1936305" y="1087502"/>
                  </a:lnTo>
                  <a:cubicBezTo>
                    <a:pt x="1936305" y="1099559"/>
                    <a:pt x="1931516" y="1111122"/>
                    <a:pt x="1922990" y="1119648"/>
                  </a:cubicBezTo>
                  <a:cubicBezTo>
                    <a:pt x="1914464" y="1128173"/>
                    <a:pt x="1902901" y="1132963"/>
                    <a:pt x="1890844" y="1132963"/>
                  </a:cubicBezTo>
                  <a:lnTo>
                    <a:pt x="45462" y="1132963"/>
                  </a:lnTo>
                  <a:cubicBezTo>
                    <a:pt x="33404" y="1132963"/>
                    <a:pt x="21841" y="1128173"/>
                    <a:pt x="13315" y="1119648"/>
                  </a:cubicBezTo>
                  <a:cubicBezTo>
                    <a:pt x="4790" y="1111122"/>
                    <a:pt x="0" y="1099559"/>
                    <a:pt x="0" y="1087502"/>
                  </a:cubicBezTo>
                  <a:lnTo>
                    <a:pt x="0" y="45462"/>
                  </a:lnTo>
                  <a:cubicBezTo>
                    <a:pt x="0" y="33404"/>
                    <a:pt x="4790" y="21841"/>
                    <a:pt x="13315" y="13315"/>
                  </a:cubicBezTo>
                  <a:cubicBezTo>
                    <a:pt x="21841" y="4790"/>
                    <a:pt x="33404" y="0"/>
                    <a:pt x="45462" y="0"/>
                  </a:cubicBezTo>
                  <a:close/>
                </a:path>
              </a:pathLst>
            </a:custGeom>
            <a:solidFill>
              <a:srgbClr val="FF9E7A">
                <a:alpha val="98824"/>
              </a:srgbClr>
            </a:solidFill>
          </p:spPr>
        </p:sp>
        <p:sp>
          <p:nvSpPr>
            <p:cNvPr name="TextBox 13" id="13"/>
            <p:cNvSpPr txBox="true"/>
            <p:nvPr/>
          </p:nvSpPr>
          <p:spPr>
            <a:xfrm>
              <a:off x="0" y="-19050"/>
              <a:ext cx="1936305" cy="1152013"/>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028700" y="1911632"/>
            <a:ext cx="5117132" cy="3231868"/>
            <a:chOff x="0" y="0"/>
            <a:chExt cx="1876869" cy="1185389"/>
          </a:xfrm>
        </p:grpSpPr>
        <p:sp>
          <p:nvSpPr>
            <p:cNvPr name="Freeform 15" id="15"/>
            <p:cNvSpPr/>
            <p:nvPr/>
          </p:nvSpPr>
          <p:spPr>
            <a:xfrm flipH="false" flipV="false" rot="0">
              <a:off x="0" y="0"/>
              <a:ext cx="1876869" cy="1185389"/>
            </a:xfrm>
            <a:custGeom>
              <a:avLst/>
              <a:gdLst/>
              <a:ahLst/>
              <a:cxnLst/>
              <a:rect r="r" b="b" t="t" l="l"/>
              <a:pathLst>
                <a:path h="1185389" w="1876869">
                  <a:moveTo>
                    <a:pt x="46901" y="0"/>
                  </a:moveTo>
                  <a:lnTo>
                    <a:pt x="1829968" y="0"/>
                  </a:lnTo>
                  <a:cubicBezTo>
                    <a:pt x="1842407" y="0"/>
                    <a:pt x="1854336" y="4941"/>
                    <a:pt x="1863132" y="13737"/>
                  </a:cubicBezTo>
                  <a:cubicBezTo>
                    <a:pt x="1871928" y="22533"/>
                    <a:pt x="1876869" y="34462"/>
                    <a:pt x="1876869" y="46901"/>
                  </a:cubicBezTo>
                  <a:lnTo>
                    <a:pt x="1876869" y="1138488"/>
                  </a:lnTo>
                  <a:cubicBezTo>
                    <a:pt x="1876869" y="1164391"/>
                    <a:pt x="1855871" y="1185389"/>
                    <a:pt x="1829968" y="1185389"/>
                  </a:cubicBezTo>
                  <a:lnTo>
                    <a:pt x="46901" y="1185389"/>
                  </a:lnTo>
                  <a:cubicBezTo>
                    <a:pt x="20998" y="1185389"/>
                    <a:pt x="0" y="1164391"/>
                    <a:pt x="0" y="1138488"/>
                  </a:cubicBezTo>
                  <a:lnTo>
                    <a:pt x="0" y="46901"/>
                  </a:lnTo>
                  <a:cubicBezTo>
                    <a:pt x="0" y="20998"/>
                    <a:pt x="20998" y="0"/>
                    <a:pt x="46901" y="0"/>
                  </a:cubicBezTo>
                  <a:close/>
                </a:path>
              </a:pathLst>
            </a:custGeom>
            <a:solidFill>
              <a:srgbClr val="FF9E7A">
                <a:alpha val="98824"/>
              </a:srgbClr>
            </a:solidFill>
          </p:spPr>
        </p:sp>
        <p:sp>
          <p:nvSpPr>
            <p:cNvPr name="TextBox 16" id="16"/>
            <p:cNvSpPr txBox="true"/>
            <p:nvPr/>
          </p:nvSpPr>
          <p:spPr>
            <a:xfrm>
              <a:off x="0" y="-19050"/>
              <a:ext cx="1876869" cy="1204439"/>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1028700" y="169729"/>
            <a:ext cx="11425725" cy="1392923"/>
          </a:xfrm>
          <a:prstGeom prst="rect">
            <a:avLst/>
          </a:prstGeom>
        </p:spPr>
        <p:txBody>
          <a:bodyPr anchor="t" rtlCol="false" tIns="0" lIns="0" bIns="0" rIns="0">
            <a:spAutoFit/>
          </a:bodyPr>
          <a:lstStyle/>
          <a:p>
            <a:pPr algn="ctr" marL="0" indent="0" lvl="0">
              <a:lnSpc>
                <a:spcPts val="11360"/>
              </a:lnSpc>
              <a:spcBef>
                <a:spcPct val="0"/>
              </a:spcBef>
            </a:pPr>
            <a:r>
              <a:rPr lang="en-US" b="true" sz="8232" spc="-164">
                <a:solidFill>
                  <a:srgbClr val="2A2E30"/>
                </a:solidFill>
                <a:latin typeface="Arsenal Bold"/>
                <a:ea typeface="Arsenal Bold"/>
                <a:cs typeface="Arsenal Bold"/>
                <a:sym typeface="Arsenal Bold"/>
              </a:rPr>
              <a:t>Insights and Questions</a:t>
            </a:r>
          </a:p>
        </p:txBody>
      </p:sp>
      <p:grpSp>
        <p:nvGrpSpPr>
          <p:cNvPr name="Group 18" id="18"/>
          <p:cNvGrpSpPr/>
          <p:nvPr/>
        </p:nvGrpSpPr>
        <p:grpSpPr>
          <a:xfrm rot="0">
            <a:off x="11369804" y="5691999"/>
            <a:ext cx="5889496" cy="3096607"/>
            <a:chOff x="0" y="0"/>
            <a:chExt cx="2160158" cy="1135778"/>
          </a:xfrm>
        </p:grpSpPr>
        <p:sp>
          <p:nvSpPr>
            <p:cNvPr name="Freeform 19" id="19"/>
            <p:cNvSpPr/>
            <p:nvPr/>
          </p:nvSpPr>
          <p:spPr>
            <a:xfrm flipH="false" flipV="false" rot="0">
              <a:off x="0" y="0"/>
              <a:ext cx="2160158" cy="1135778"/>
            </a:xfrm>
            <a:custGeom>
              <a:avLst/>
              <a:gdLst/>
              <a:ahLst/>
              <a:cxnLst/>
              <a:rect r="r" b="b" t="t" l="l"/>
              <a:pathLst>
                <a:path h="1135778" w="2160158">
                  <a:moveTo>
                    <a:pt x="40750" y="0"/>
                  </a:moveTo>
                  <a:lnTo>
                    <a:pt x="2119407" y="0"/>
                  </a:lnTo>
                  <a:cubicBezTo>
                    <a:pt x="2130215" y="0"/>
                    <a:pt x="2140580" y="4293"/>
                    <a:pt x="2148222" y="11936"/>
                  </a:cubicBezTo>
                  <a:cubicBezTo>
                    <a:pt x="2155864" y="19578"/>
                    <a:pt x="2160158" y="29943"/>
                    <a:pt x="2160158" y="40750"/>
                  </a:cubicBezTo>
                  <a:lnTo>
                    <a:pt x="2160158" y="1095027"/>
                  </a:lnTo>
                  <a:cubicBezTo>
                    <a:pt x="2160158" y="1117533"/>
                    <a:pt x="2141913" y="1135778"/>
                    <a:pt x="2119407" y="1135778"/>
                  </a:cubicBezTo>
                  <a:lnTo>
                    <a:pt x="40750" y="1135778"/>
                  </a:lnTo>
                  <a:cubicBezTo>
                    <a:pt x="18245" y="1135778"/>
                    <a:pt x="0" y="1117533"/>
                    <a:pt x="0" y="1095027"/>
                  </a:cubicBezTo>
                  <a:lnTo>
                    <a:pt x="0" y="40750"/>
                  </a:lnTo>
                  <a:cubicBezTo>
                    <a:pt x="0" y="18245"/>
                    <a:pt x="18245" y="0"/>
                    <a:pt x="40750" y="0"/>
                  </a:cubicBezTo>
                  <a:close/>
                </a:path>
              </a:pathLst>
            </a:custGeom>
            <a:solidFill>
              <a:srgbClr val="FF9E7A">
                <a:alpha val="98824"/>
              </a:srgbClr>
            </a:solidFill>
          </p:spPr>
        </p:sp>
        <p:sp>
          <p:nvSpPr>
            <p:cNvPr name="TextBox 20" id="20"/>
            <p:cNvSpPr txBox="true"/>
            <p:nvPr/>
          </p:nvSpPr>
          <p:spPr>
            <a:xfrm>
              <a:off x="0" y="-19050"/>
              <a:ext cx="2160158" cy="1154828"/>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306849" y="2045032"/>
            <a:ext cx="4228002" cy="91475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 </a:t>
            </a:r>
            <a:r>
              <a:rPr lang="en-US" sz="2609">
                <a:solidFill>
                  <a:srgbClr val="2A2E30"/>
                </a:solidFill>
                <a:latin typeface="Archivo Black"/>
                <a:ea typeface="Archivo Black"/>
                <a:cs typeface="Archivo Black"/>
                <a:sym typeface="Archivo Black"/>
              </a:rPr>
              <a:t>➔Product wise Sales:</a:t>
            </a:r>
          </a:p>
          <a:p>
            <a:pPr algn="l">
              <a:lnSpc>
                <a:spcPts val="3653"/>
              </a:lnSpc>
            </a:pPr>
          </a:p>
        </p:txBody>
      </p:sp>
      <p:sp>
        <p:nvSpPr>
          <p:cNvPr name="TextBox 22" id="22"/>
          <p:cNvSpPr txBox="true"/>
          <p:nvPr/>
        </p:nvSpPr>
        <p:spPr>
          <a:xfrm rot="0">
            <a:off x="1530416" y="2642346"/>
            <a:ext cx="3780867" cy="2501154"/>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Amarilla:      $ </a:t>
            </a:r>
            <a:r>
              <a:rPr lang="en-US" b="true" sz="2007">
                <a:solidFill>
                  <a:srgbClr val="2A2E30"/>
                </a:solidFill>
                <a:latin typeface="Arial Bold"/>
                <a:ea typeface="Arial Bold"/>
                <a:cs typeface="Arial Bold"/>
                <a:sym typeface="Arial Bold"/>
              </a:rPr>
              <a:t>17747116.06</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Carretera:    $ 13815307.89</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Montana:     $ 15390801.88</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Paseo:         $ 33011143.95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Velo:            $ 18250059.47</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VTT:             $ 20511921.02</a:t>
            </a:r>
          </a:p>
          <a:p>
            <a:pPr algn="l">
              <a:lnSpc>
                <a:spcPts val="2809"/>
              </a:lnSpc>
            </a:pPr>
          </a:p>
        </p:txBody>
      </p:sp>
      <p:sp>
        <p:nvSpPr>
          <p:cNvPr name="TextBox 23" id="23"/>
          <p:cNvSpPr txBox="true"/>
          <p:nvPr/>
        </p:nvSpPr>
        <p:spPr>
          <a:xfrm rot="0">
            <a:off x="1306849" y="5857592"/>
            <a:ext cx="4228002"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➔Segment wise Profit </a:t>
            </a:r>
          </a:p>
        </p:txBody>
      </p:sp>
      <p:sp>
        <p:nvSpPr>
          <p:cNvPr name="TextBox 24" id="24"/>
          <p:cNvSpPr txBox="true"/>
          <p:nvPr/>
        </p:nvSpPr>
        <p:spPr>
          <a:xfrm rot="0">
            <a:off x="918370" y="6438046"/>
            <a:ext cx="5004960" cy="2148809"/>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Channel Partners:    $  </a:t>
            </a:r>
            <a:r>
              <a:rPr lang="en-US" b="true" sz="2007">
                <a:solidFill>
                  <a:srgbClr val="2A2E30"/>
                </a:solidFill>
                <a:latin typeface="Arial Bold"/>
                <a:ea typeface="Arial Bold"/>
                <a:cs typeface="Arial Bold"/>
                <a:sym typeface="Arial Bold"/>
              </a:rPr>
              <a:t>1316803.14</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Enterprise:                $  -614545.625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Government:             $  11388173.17</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Midmarket:                $  660103.075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Small Business:       $  4143168.5</a:t>
            </a:r>
          </a:p>
          <a:p>
            <a:pPr algn="l">
              <a:lnSpc>
                <a:spcPts val="2809"/>
              </a:lnSpc>
            </a:pPr>
          </a:p>
        </p:txBody>
      </p:sp>
      <p:sp>
        <p:nvSpPr>
          <p:cNvPr name="TextBox 25" id="25"/>
          <p:cNvSpPr txBox="true"/>
          <p:nvPr/>
        </p:nvSpPr>
        <p:spPr>
          <a:xfrm rot="0">
            <a:off x="7222924" y="2697660"/>
            <a:ext cx="2905982"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➔Yearly sales</a:t>
            </a:r>
          </a:p>
        </p:txBody>
      </p:sp>
      <p:sp>
        <p:nvSpPr>
          <p:cNvPr name="TextBox 26" id="26"/>
          <p:cNvSpPr txBox="true"/>
          <p:nvPr/>
        </p:nvSpPr>
        <p:spPr>
          <a:xfrm rot="0">
            <a:off x="6806842" y="3347035"/>
            <a:ext cx="3682939" cy="1091777"/>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2013:      $ </a:t>
            </a:r>
            <a:r>
              <a:rPr lang="en-US" b="true" sz="2007">
                <a:solidFill>
                  <a:srgbClr val="2A2E30"/>
                </a:solidFill>
                <a:latin typeface="Arial Bold"/>
                <a:ea typeface="Arial Bold"/>
                <a:cs typeface="Arial Bold"/>
                <a:sym typeface="Arial Bold"/>
              </a:rPr>
              <a:t>26415255.51</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2014:      $ 92311094.75</a:t>
            </a:r>
          </a:p>
          <a:p>
            <a:pPr algn="l">
              <a:lnSpc>
                <a:spcPts val="2809"/>
              </a:lnSpc>
            </a:pPr>
          </a:p>
        </p:txBody>
      </p:sp>
      <p:sp>
        <p:nvSpPr>
          <p:cNvPr name="TextBox 27" id="27"/>
          <p:cNvSpPr txBox="true"/>
          <p:nvPr/>
        </p:nvSpPr>
        <p:spPr>
          <a:xfrm rot="0">
            <a:off x="11753608" y="2078174"/>
            <a:ext cx="3909738"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➔Country wise Sales</a:t>
            </a:r>
          </a:p>
        </p:txBody>
      </p:sp>
      <p:sp>
        <p:nvSpPr>
          <p:cNvPr name="TextBox 28" id="28"/>
          <p:cNvSpPr txBox="true"/>
          <p:nvPr/>
        </p:nvSpPr>
        <p:spPr>
          <a:xfrm rot="0">
            <a:off x="11988929" y="2642346"/>
            <a:ext cx="4724737" cy="2148809"/>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Canada:       $  </a:t>
            </a:r>
            <a:r>
              <a:rPr lang="en-US" b="true" sz="2007">
                <a:solidFill>
                  <a:srgbClr val="2A2E30"/>
                </a:solidFill>
                <a:latin typeface="Arial Bold"/>
                <a:ea typeface="Arial Bold"/>
                <a:cs typeface="Arial Bold"/>
                <a:sym typeface="Arial Bold"/>
              </a:rPr>
              <a:t>24887654.89</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France:        $  24354172.28</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Germany:    $  23505340.82</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Mexico:       $  20949352.11</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U.S.A:          $  25029830.17</a:t>
            </a:r>
          </a:p>
          <a:p>
            <a:pPr algn="l">
              <a:lnSpc>
                <a:spcPts val="2809"/>
              </a:lnSpc>
            </a:pPr>
          </a:p>
        </p:txBody>
      </p:sp>
      <p:sp>
        <p:nvSpPr>
          <p:cNvPr name="TextBox 29" id="29"/>
          <p:cNvSpPr txBox="true"/>
          <p:nvPr/>
        </p:nvSpPr>
        <p:spPr>
          <a:xfrm rot="0">
            <a:off x="11400286" y="5857592"/>
            <a:ext cx="5453850"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➔Profit and sales by Quarter</a:t>
            </a:r>
          </a:p>
        </p:txBody>
      </p:sp>
      <p:sp>
        <p:nvSpPr>
          <p:cNvPr name="TextBox 30" id="30"/>
          <p:cNvSpPr txBox="true"/>
          <p:nvPr/>
        </p:nvSpPr>
        <p:spPr>
          <a:xfrm rot="0">
            <a:off x="13441089" y="6427359"/>
            <a:ext cx="858574" cy="389435"/>
          </a:xfrm>
          <a:prstGeom prst="rect">
            <a:avLst/>
          </a:prstGeom>
        </p:spPr>
        <p:txBody>
          <a:bodyPr anchor="t" rtlCol="false" tIns="0" lIns="0" bIns="0" rIns="0">
            <a:spAutoFit/>
          </a:bodyPr>
          <a:lstStyle/>
          <a:p>
            <a:pPr algn="l">
              <a:lnSpc>
                <a:spcPts val="3205"/>
              </a:lnSpc>
            </a:pPr>
            <a:r>
              <a:rPr lang="en-US" sz="2289" b="true">
                <a:solidFill>
                  <a:srgbClr val="2A2E30"/>
                </a:solidFill>
                <a:latin typeface="DM Sans Bold"/>
                <a:ea typeface="DM Sans Bold"/>
                <a:cs typeface="DM Sans Bold"/>
                <a:sym typeface="DM Sans Bold"/>
              </a:rPr>
              <a:t>Profit</a:t>
            </a:r>
          </a:p>
        </p:txBody>
      </p:sp>
      <p:sp>
        <p:nvSpPr>
          <p:cNvPr name="TextBox 31" id="31"/>
          <p:cNvSpPr txBox="true"/>
          <p:nvPr/>
        </p:nvSpPr>
        <p:spPr>
          <a:xfrm rot="0">
            <a:off x="15663346" y="6427359"/>
            <a:ext cx="858574" cy="389435"/>
          </a:xfrm>
          <a:prstGeom prst="rect">
            <a:avLst/>
          </a:prstGeom>
        </p:spPr>
        <p:txBody>
          <a:bodyPr anchor="t" rtlCol="false" tIns="0" lIns="0" bIns="0" rIns="0">
            <a:spAutoFit/>
          </a:bodyPr>
          <a:lstStyle/>
          <a:p>
            <a:pPr algn="l">
              <a:lnSpc>
                <a:spcPts val="3205"/>
              </a:lnSpc>
            </a:pPr>
            <a:r>
              <a:rPr lang="en-US" sz="2289" b="true">
                <a:solidFill>
                  <a:srgbClr val="2A2E30"/>
                </a:solidFill>
                <a:latin typeface="DM Sans Bold"/>
                <a:ea typeface="DM Sans Bold"/>
                <a:cs typeface="DM Sans Bold"/>
                <a:sym typeface="DM Sans Bold"/>
              </a:rPr>
              <a:t>Sales</a:t>
            </a:r>
          </a:p>
        </p:txBody>
      </p:sp>
      <p:sp>
        <p:nvSpPr>
          <p:cNvPr name="TextBox 32" id="32"/>
          <p:cNvSpPr txBox="true"/>
          <p:nvPr/>
        </p:nvSpPr>
        <p:spPr>
          <a:xfrm rot="0">
            <a:off x="11369804" y="6832245"/>
            <a:ext cx="3596199" cy="1396496"/>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Unicode Bold"/>
                <a:ea typeface="Arial Unicode Bold"/>
                <a:cs typeface="Arial Unicode Bold"/>
                <a:sym typeface="Arial Unicode Bold"/>
              </a:rPr>
              <a:t>Quarter 1:   $26,32,442.94    </a:t>
            </a:r>
          </a:p>
          <a:p>
            <a:pPr algn="l" marL="433340" indent="-216670" lvl="1">
              <a:lnSpc>
                <a:spcPts val="2809"/>
              </a:lnSpc>
              <a:buFont typeface="Arial"/>
              <a:buChar char="•"/>
            </a:pPr>
            <a:r>
              <a:rPr lang="en-US" b="true" sz="2007">
                <a:solidFill>
                  <a:srgbClr val="2A2E30"/>
                </a:solidFill>
                <a:latin typeface="Arial Unicode Bold"/>
                <a:ea typeface="Arial Unicode Bold"/>
                <a:cs typeface="Arial Unicode Bold"/>
                <a:sym typeface="Arial Unicode Bold"/>
              </a:rPr>
              <a:t>Quarter 2:   $32,32,378.45</a:t>
            </a:r>
          </a:p>
          <a:p>
            <a:pPr algn="l" marL="433340" indent="-216670" lvl="1">
              <a:lnSpc>
                <a:spcPts val="2809"/>
              </a:lnSpc>
              <a:buFont typeface="Arial"/>
              <a:buChar char="•"/>
            </a:pPr>
            <a:r>
              <a:rPr lang="en-US" b="true" sz="2007">
                <a:solidFill>
                  <a:srgbClr val="2A2E30"/>
                </a:solidFill>
                <a:latin typeface="Arial Unicode Bold"/>
                <a:ea typeface="Arial Unicode Bold"/>
                <a:cs typeface="Arial Unicode Bold"/>
                <a:sym typeface="Arial Unicode Bold"/>
              </a:rPr>
              <a:t>Quarter 3:   $35,01,667.37</a:t>
            </a:r>
          </a:p>
          <a:p>
            <a:pPr algn="l" marL="433340" indent="-216670" lvl="1">
              <a:lnSpc>
                <a:spcPts val="2809"/>
              </a:lnSpc>
              <a:buFont typeface="Arial"/>
              <a:buChar char="•"/>
            </a:pPr>
            <a:r>
              <a:rPr lang="en-US" b="true" sz="2007">
                <a:solidFill>
                  <a:srgbClr val="2A2E30"/>
                </a:solidFill>
                <a:latin typeface="Arial Unicode Bold"/>
                <a:ea typeface="Arial Unicode Bold"/>
                <a:cs typeface="Arial Unicode Bold"/>
                <a:sym typeface="Arial Unicode Bold"/>
              </a:rPr>
              <a:t>Quarter 4:   $75,27,213.50</a:t>
            </a:r>
          </a:p>
        </p:txBody>
      </p:sp>
      <p:sp>
        <p:nvSpPr>
          <p:cNvPr name="TextBox 33" id="33"/>
          <p:cNvSpPr txBox="true"/>
          <p:nvPr/>
        </p:nvSpPr>
        <p:spPr>
          <a:xfrm rot="0">
            <a:off x="14945984" y="6784620"/>
            <a:ext cx="2293297" cy="2148809"/>
          </a:xfrm>
          <a:prstGeom prst="rect">
            <a:avLst/>
          </a:prstGeom>
        </p:spPr>
        <p:txBody>
          <a:bodyPr anchor="t" rtlCol="false" tIns="0" lIns="0" bIns="0" rIns="0">
            <a:spAutoFit/>
          </a:bodyPr>
          <a:lstStyle/>
          <a:p>
            <a:pPr algn="l">
              <a:lnSpc>
                <a:spcPts val="2809"/>
              </a:lnSpc>
            </a:pPr>
            <a:r>
              <a:rPr lang="en-US" sz="2007" b="true">
                <a:solidFill>
                  <a:srgbClr val="2A2E30"/>
                </a:solidFill>
                <a:latin typeface="Arial Bold"/>
                <a:ea typeface="Arial Bold"/>
                <a:cs typeface="Arial Bold"/>
                <a:sym typeface="Arial Bold"/>
              </a:rPr>
              <a:t>     $1,94,92,152.94</a:t>
            </a:r>
          </a:p>
          <a:p>
            <a:pPr algn="l">
              <a:lnSpc>
                <a:spcPts val="2809"/>
              </a:lnSpc>
            </a:pPr>
            <a:r>
              <a:rPr lang="en-US" sz="2007">
                <a:solidFill>
                  <a:srgbClr val="2A2E30"/>
                </a:solidFill>
                <a:latin typeface="Arial"/>
                <a:ea typeface="Arial"/>
                <a:cs typeface="Arial"/>
                <a:sym typeface="Arial"/>
              </a:rPr>
              <a:t>     </a:t>
            </a:r>
            <a:r>
              <a:rPr lang="en-US" sz="2007" b="true">
                <a:solidFill>
                  <a:srgbClr val="2A2E30"/>
                </a:solidFill>
                <a:latin typeface="Arial Bold"/>
                <a:ea typeface="Arial Bold"/>
                <a:cs typeface="Arial Bold"/>
                <a:sym typeface="Arial Bold"/>
              </a:rPr>
              <a:t>$</a:t>
            </a:r>
            <a:r>
              <a:rPr lang="en-US" sz="2007" b="true">
                <a:solidFill>
                  <a:srgbClr val="2A2E30"/>
                </a:solidFill>
                <a:latin typeface="Arial Bold"/>
                <a:ea typeface="Arial Bold"/>
                <a:cs typeface="Arial Bold"/>
                <a:sym typeface="Arial Bold"/>
              </a:rPr>
              <a:t>2,26,93,879.95</a:t>
            </a:r>
          </a:p>
          <a:p>
            <a:pPr algn="l">
              <a:lnSpc>
                <a:spcPts val="2809"/>
              </a:lnSpc>
            </a:pPr>
            <a:r>
              <a:rPr lang="en-US" sz="2007">
                <a:solidFill>
                  <a:srgbClr val="2A2E30"/>
                </a:solidFill>
                <a:latin typeface="Arial"/>
                <a:ea typeface="Arial"/>
                <a:cs typeface="Arial"/>
                <a:sym typeface="Arial"/>
              </a:rPr>
              <a:t>     </a:t>
            </a:r>
            <a:r>
              <a:rPr lang="en-US" sz="2007" b="true">
                <a:solidFill>
                  <a:srgbClr val="2A2E30"/>
                </a:solidFill>
                <a:latin typeface="Arial Bold"/>
                <a:ea typeface="Arial Bold"/>
                <a:cs typeface="Arial Bold"/>
                <a:sym typeface="Arial Bold"/>
              </a:rPr>
              <a:t>$</a:t>
            </a:r>
            <a:r>
              <a:rPr lang="en-US" sz="2007" b="true">
                <a:solidFill>
                  <a:srgbClr val="2A2E30"/>
                </a:solidFill>
                <a:latin typeface="Arial Bold"/>
                <a:ea typeface="Arial Bold"/>
                <a:cs typeface="Arial Bold"/>
                <a:sym typeface="Arial Bold"/>
              </a:rPr>
              <a:t>2,48,50,239.87</a:t>
            </a:r>
          </a:p>
          <a:p>
            <a:pPr algn="l">
              <a:lnSpc>
                <a:spcPts val="2809"/>
              </a:lnSpc>
            </a:pPr>
            <a:r>
              <a:rPr lang="en-US" sz="2007">
                <a:solidFill>
                  <a:srgbClr val="2A2E30"/>
                </a:solidFill>
                <a:latin typeface="Arial"/>
                <a:ea typeface="Arial"/>
                <a:cs typeface="Arial"/>
                <a:sym typeface="Arial"/>
              </a:rPr>
              <a:t>     </a:t>
            </a:r>
            <a:r>
              <a:rPr lang="en-US" sz="2007" b="true">
                <a:solidFill>
                  <a:srgbClr val="2A2E30"/>
                </a:solidFill>
                <a:latin typeface="Arial Bold"/>
                <a:ea typeface="Arial Bold"/>
                <a:cs typeface="Arial Bold"/>
                <a:sym typeface="Arial Bold"/>
              </a:rPr>
              <a:t>$</a:t>
            </a:r>
            <a:r>
              <a:rPr lang="en-US" sz="2007" b="true">
                <a:solidFill>
                  <a:srgbClr val="2A2E30"/>
                </a:solidFill>
                <a:latin typeface="Arial Bold"/>
                <a:ea typeface="Arial Bold"/>
                <a:cs typeface="Arial Bold"/>
                <a:sym typeface="Arial Bold"/>
              </a:rPr>
              <a:t>5,16,90,077.50</a:t>
            </a:r>
          </a:p>
          <a:p>
            <a:pPr algn="l">
              <a:lnSpc>
                <a:spcPts val="2809"/>
              </a:lnSpc>
            </a:pPr>
          </a:p>
          <a:p>
            <a:pPr algn="l">
              <a:lnSpc>
                <a:spcPts val="2809"/>
              </a:lnSpc>
            </a:pPr>
          </a:p>
        </p:txBody>
      </p:sp>
      <p:grpSp>
        <p:nvGrpSpPr>
          <p:cNvPr name="Group 34" id="34"/>
          <p:cNvGrpSpPr/>
          <p:nvPr/>
        </p:nvGrpSpPr>
        <p:grpSpPr>
          <a:xfrm rot="0">
            <a:off x="6593570" y="5383499"/>
            <a:ext cx="4109484" cy="2280545"/>
            <a:chOff x="0" y="0"/>
            <a:chExt cx="1507283" cy="836461"/>
          </a:xfrm>
        </p:grpSpPr>
        <p:sp>
          <p:nvSpPr>
            <p:cNvPr name="Freeform 35" id="35"/>
            <p:cNvSpPr/>
            <p:nvPr/>
          </p:nvSpPr>
          <p:spPr>
            <a:xfrm flipH="false" flipV="false" rot="0">
              <a:off x="0" y="0"/>
              <a:ext cx="1507283" cy="836461"/>
            </a:xfrm>
            <a:custGeom>
              <a:avLst/>
              <a:gdLst/>
              <a:ahLst/>
              <a:cxnLst/>
              <a:rect r="r" b="b" t="t" l="l"/>
              <a:pathLst>
                <a:path h="836461" w="1507283">
                  <a:moveTo>
                    <a:pt x="58401" y="0"/>
                  </a:moveTo>
                  <a:lnTo>
                    <a:pt x="1448881" y="0"/>
                  </a:lnTo>
                  <a:cubicBezTo>
                    <a:pt x="1481135" y="0"/>
                    <a:pt x="1507283" y="26147"/>
                    <a:pt x="1507283" y="58401"/>
                  </a:cubicBezTo>
                  <a:lnTo>
                    <a:pt x="1507283" y="778060"/>
                  </a:lnTo>
                  <a:cubicBezTo>
                    <a:pt x="1507283" y="810314"/>
                    <a:pt x="1481135" y="836461"/>
                    <a:pt x="1448881" y="836461"/>
                  </a:cubicBezTo>
                  <a:lnTo>
                    <a:pt x="58401" y="836461"/>
                  </a:lnTo>
                  <a:cubicBezTo>
                    <a:pt x="26147" y="836461"/>
                    <a:pt x="0" y="810314"/>
                    <a:pt x="0" y="778060"/>
                  </a:cubicBezTo>
                  <a:lnTo>
                    <a:pt x="0" y="58401"/>
                  </a:lnTo>
                  <a:cubicBezTo>
                    <a:pt x="0" y="26147"/>
                    <a:pt x="26147" y="0"/>
                    <a:pt x="58401" y="0"/>
                  </a:cubicBezTo>
                  <a:close/>
                </a:path>
              </a:pathLst>
            </a:custGeom>
            <a:solidFill>
              <a:srgbClr val="FF9E7A">
                <a:alpha val="98824"/>
              </a:srgbClr>
            </a:solidFill>
          </p:spPr>
        </p:sp>
        <p:sp>
          <p:nvSpPr>
            <p:cNvPr name="TextBox 36" id="36"/>
            <p:cNvSpPr txBox="true"/>
            <p:nvPr/>
          </p:nvSpPr>
          <p:spPr>
            <a:xfrm>
              <a:off x="0" y="-19050"/>
              <a:ext cx="1507283" cy="855511"/>
            </a:xfrm>
            <a:prstGeom prst="rect">
              <a:avLst/>
            </a:prstGeom>
          </p:spPr>
          <p:txBody>
            <a:bodyPr anchor="ctr" rtlCol="false" tIns="50800" lIns="50800" bIns="50800" rIns="50800"/>
            <a:lstStyle/>
            <a:p>
              <a:pPr algn="ctr">
                <a:lnSpc>
                  <a:spcPts val="2859"/>
                </a:lnSpc>
              </a:pPr>
            </a:p>
          </p:txBody>
        </p:sp>
      </p:grpSp>
      <p:sp>
        <p:nvSpPr>
          <p:cNvPr name="TextBox 37" id="37"/>
          <p:cNvSpPr txBox="true"/>
          <p:nvPr/>
        </p:nvSpPr>
        <p:spPr>
          <a:xfrm rot="0">
            <a:off x="7195321" y="5632998"/>
            <a:ext cx="2905982"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➔Yearly profit</a:t>
            </a:r>
            <a:r>
              <a:rPr lang="en-US" sz="2609">
                <a:solidFill>
                  <a:srgbClr val="2A2E30"/>
                </a:solidFill>
                <a:latin typeface="Archivo Black"/>
                <a:ea typeface="Archivo Black"/>
                <a:cs typeface="Archivo Black"/>
                <a:sym typeface="Archivo Black"/>
              </a:rPr>
              <a:t> </a:t>
            </a:r>
          </a:p>
        </p:txBody>
      </p:sp>
      <p:sp>
        <p:nvSpPr>
          <p:cNvPr name="TextBox 38" id="38"/>
          <p:cNvSpPr txBox="true"/>
          <p:nvPr/>
        </p:nvSpPr>
        <p:spPr>
          <a:xfrm rot="0">
            <a:off x="6741563" y="6389259"/>
            <a:ext cx="3682939" cy="1091777"/>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2013:        $  </a:t>
            </a:r>
            <a:r>
              <a:rPr lang="en-US" b="true" sz="2007">
                <a:solidFill>
                  <a:srgbClr val="2A2E30"/>
                </a:solidFill>
                <a:latin typeface="Arial Bold"/>
                <a:ea typeface="Arial Bold"/>
                <a:cs typeface="Arial Bold"/>
                <a:sym typeface="Arial Bold"/>
              </a:rPr>
              <a:t>3878464.51</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2014:        $  13015237.75</a:t>
            </a:r>
          </a:p>
          <a:p>
            <a:pPr algn="l">
              <a:lnSpc>
                <a:spcPts val="280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250053" y="7470356"/>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493131" y="-3608134"/>
            <a:ext cx="7032580" cy="7216267"/>
          </a:xfrm>
          <a:custGeom>
            <a:avLst/>
            <a:gdLst/>
            <a:ahLst/>
            <a:cxnLst/>
            <a:rect r="r" b="b" t="t" l="l"/>
            <a:pathLst>
              <a:path h="7216267" w="7032580">
                <a:moveTo>
                  <a:pt x="0" y="0"/>
                </a:moveTo>
                <a:lnTo>
                  <a:pt x="7032581" y="0"/>
                </a:lnTo>
                <a:lnTo>
                  <a:pt x="7032581" y="7216268"/>
                </a:lnTo>
                <a:lnTo>
                  <a:pt x="0" y="7216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345C72"/>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345C72"/>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639531" y="652511"/>
            <a:ext cx="11425725" cy="1392923"/>
          </a:xfrm>
          <a:prstGeom prst="rect">
            <a:avLst/>
          </a:prstGeom>
        </p:spPr>
        <p:txBody>
          <a:bodyPr anchor="t" rtlCol="false" tIns="0" lIns="0" bIns="0" rIns="0">
            <a:spAutoFit/>
          </a:bodyPr>
          <a:lstStyle/>
          <a:p>
            <a:pPr algn="ctr" marL="0" indent="0" lvl="0">
              <a:lnSpc>
                <a:spcPts val="11360"/>
              </a:lnSpc>
              <a:spcBef>
                <a:spcPct val="0"/>
              </a:spcBef>
            </a:pPr>
            <a:r>
              <a:rPr lang="en-US" b="true" sz="8232" spc="-164">
                <a:solidFill>
                  <a:srgbClr val="2A2E30"/>
                </a:solidFill>
                <a:latin typeface="Arsenal Bold"/>
                <a:ea typeface="Arsenal Bold"/>
                <a:cs typeface="Arsenal Bold"/>
                <a:sym typeface="Arsenal Bold"/>
              </a:rPr>
              <a:t>Insights and Questions</a:t>
            </a:r>
          </a:p>
        </p:txBody>
      </p:sp>
      <p:grpSp>
        <p:nvGrpSpPr>
          <p:cNvPr name="Group 11" id="11"/>
          <p:cNvGrpSpPr/>
          <p:nvPr/>
        </p:nvGrpSpPr>
        <p:grpSpPr>
          <a:xfrm rot="0">
            <a:off x="2531326" y="2282689"/>
            <a:ext cx="5582288" cy="2961001"/>
            <a:chOff x="0" y="0"/>
            <a:chExt cx="2047479" cy="1086040"/>
          </a:xfrm>
        </p:grpSpPr>
        <p:sp>
          <p:nvSpPr>
            <p:cNvPr name="Freeform 12" id="12"/>
            <p:cNvSpPr/>
            <p:nvPr/>
          </p:nvSpPr>
          <p:spPr>
            <a:xfrm flipH="false" flipV="false" rot="0">
              <a:off x="0" y="0"/>
              <a:ext cx="2047479" cy="1086040"/>
            </a:xfrm>
            <a:custGeom>
              <a:avLst/>
              <a:gdLst/>
              <a:ahLst/>
              <a:cxnLst/>
              <a:rect r="r" b="b" t="t" l="l"/>
              <a:pathLst>
                <a:path h="1086040" w="2047479">
                  <a:moveTo>
                    <a:pt x="42993" y="0"/>
                  </a:moveTo>
                  <a:lnTo>
                    <a:pt x="2004486" y="0"/>
                  </a:lnTo>
                  <a:cubicBezTo>
                    <a:pt x="2028231" y="0"/>
                    <a:pt x="2047479" y="19249"/>
                    <a:pt x="2047479" y="42993"/>
                  </a:cubicBezTo>
                  <a:lnTo>
                    <a:pt x="2047479" y="1043047"/>
                  </a:lnTo>
                  <a:cubicBezTo>
                    <a:pt x="2047479" y="1066791"/>
                    <a:pt x="2028231" y="1086040"/>
                    <a:pt x="2004486" y="1086040"/>
                  </a:cubicBezTo>
                  <a:lnTo>
                    <a:pt x="42993" y="1086040"/>
                  </a:lnTo>
                  <a:cubicBezTo>
                    <a:pt x="31591" y="1086040"/>
                    <a:pt x="20655" y="1081510"/>
                    <a:pt x="12592" y="1073448"/>
                  </a:cubicBezTo>
                  <a:cubicBezTo>
                    <a:pt x="4530" y="1065385"/>
                    <a:pt x="0" y="1054449"/>
                    <a:pt x="0" y="1043047"/>
                  </a:cubicBezTo>
                  <a:lnTo>
                    <a:pt x="0" y="42993"/>
                  </a:lnTo>
                  <a:cubicBezTo>
                    <a:pt x="0" y="19249"/>
                    <a:pt x="19249" y="0"/>
                    <a:pt x="42993" y="0"/>
                  </a:cubicBezTo>
                  <a:close/>
                </a:path>
              </a:pathLst>
            </a:custGeom>
            <a:solidFill>
              <a:srgbClr val="FF9E7A">
                <a:alpha val="98824"/>
              </a:srgbClr>
            </a:solidFill>
          </p:spPr>
        </p:sp>
        <p:sp>
          <p:nvSpPr>
            <p:cNvPr name="TextBox 13" id="13"/>
            <p:cNvSpPr txBox="true"/>
            <p:nvPr/>
          </p:nvSpPr>
          <p:spPr>
            <a:xfrm>
              <a:off x="0" y="-19050"/>
              <a:ext cx="2047479" cy="110509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2531326" y="5923169"/>
            <a:ext cx="5582288" cy="3392903"/>
            <a:chOff x="0" y="0"/>
            <a:chExt cx="2047479" cy="1244454"/>
          </a:xfrm>
        </p:grpSpPr>
        <p:sp>
          <p:nvSpPr>
            <p:cNvPr name="Freeform 15" id="15"/>
            <p:cNvSpPr/>
            <p:nvPr/>
          </p:nvSpPr>
          <p:spPr>
            <a:xfrm flipH="false" flipV="false" rot="0">
              <a:off x="0" y="0"/>
              <a:ext cx="2047479" cy="1244454"/>
            </a:xfrm>
            <a:custGeom>
              <a:avLst/>
              <a:gdLst/>
              <a:ahLst/>
              <a:cxnLst/>
              <a:rect r="r" b="b" t="t" l="l"/>
              <a:pathLst>
                <a:path h="1244454" w="2047479">
                  <a:moveTo>
                    <a:pt x="42993" y="0"/>
                  </a:moveTo>
                  <a:lnTo>
                    <a:pt x="2004486" y="0"/>
                  </a:lnTo>
                  <a:cubicBezTo>
                    <a:pt x="2028231" y="0"/>
                    <a:pt x="2047479" y="19249"/>
                    <a:pt x="2047479" y="42993"/>
                  </a:cubicBezTo>
                  <a:lnTo>
                    <a:pt x="2047479" y="1201461"/>
                  </a:lnTo>
                  <a:cubicBezTo>
                    <a:pt x="2047479" y="1225205"/>
                    <a:pt x="2028231" y="1244454"/>
                    <a:pt x="2004486" y="1244454"/>
                  </a:cubicBezTo>
                  <a:lnTo>
                    <a:pt x="42993" y="1244454"/>
                  </a:lnTo>
                  <a:cubicBezTo>
                    <a:pt x="31591" y="1244454"/>
                    <a:pt x="20655" y="1239924"/>
                    <a:pt x="12592" y="1231862"/>
                  </a:cubicBezTo>
                  <a:cubicBezTo>
                    <a:pt x="4530" y="1223799"/>
                    <a:pt x="0" y="1212863"/>
                    <a:pt x="0" y="1201461"/>
                  </a:cubicBezTo>
                  <a:lnTo>
                    <a:pt x="0" y="42993"/>
                  </a:lnTo>
                  <a:cubicBezTo>
                    <a:pt x="0" y="19249"/>
                    <a:pt x="19249" y="0"/>
                    <a:pt x="42993" y="0"/>
                  </a:cubicBezTo>
                  <a:close/>
                </a:path>
              </a:pathLst>
            </a:custGeom>
            <a:solidFill>
              <a:srgbClr val="FF9E7A">
                <a:alpha val="98824"/>
              </a:srgbClr>
            </a:solidFill>
          </p:spPr>
        </p:sp>
        <p:sp>
          <p:nvSpPr>
            <p:cNvPr name="TextBox 16" id="16"/>
            <p:cNvSpPr txBox="true"/>
            <p:nvPr/>
          </p:nvSpPr>
          <p:spPr>
            <a:xfrm>
              <a:off x="0" y="-19050"/>
              <a:ext cx="2047479" cy="1263504"/>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0506690" y="6183997"/>
            <a:ext cx="5117132" cy="3132076"/>
            <a:chOff x="0" y="0"/>
            <a:chExt cx="1876869" cy="1148787"/>
          </a:xfrm>
        </p:grpSpPr>
        <p:sp>
          <p:nvSpPr>
            <p:cNvPr name="Freeform 18" id="18"/>
            <p:cNvSpPr/>
            <p:nvPr/>
          </p:nvSpPr>
          <p:spPr>
            <a:xfrm flipH="false" flipV="false" rot="0">
              <a:off x="0" y="0"/>
              <a:ext cx="1876869" cy="1148787"/>
            </a:xfrm>
            <a:custGeom>
              <a:avLst/>
              <a:gdLst/>
              <a:ahLst/>
              <a:cxnLst/>
              <a:rect r="r" b="b" t="t" l="l"/>
              <a:pathLst>
                <a:path h="1148787" w="1876869">
                  <a:moveTo>
                    <a:pt x="46901" y="0"/>
                  </a:moveTo>
                  <a:lnTo>
                    <a:pt x="1829968" y="0"/>
                  </a:lnTo>
                  <a:cubicBezTo>
                    <a:pt x="1842407" y="0"/>
                    <a:pt x="1854336" y="4941"/>
                    <a:pt x="1863132" y="13737"/>
                  </a:cubicBezTo>
                  <a:cubicBezTo>
                    <a:pt x="1871928" y="22533"/>
                    <a:pt x="1876869" y="34462"/>
                    <a:pt x="1876869" y="46901"/>
                  </a:cubicBezTo>
                  <a:lnTo>
                    <a:pt x="1876869" y="1101886"/>
                  </a:lnTo>
                  <a:cubicBezTo>
                    <a:pt x="1876869" y="1127789"/>
                    <a:pt x="1855871" y="1148787"/>
                    <a:pt x="1829968" y="1148787"/>
                  </a:cubicBezTo>
                  <a:lnTo>
                    <a:pt x="46901" y="1148787"/>
                  </a:lnTo>
                  <a:cubicBezTo>
                    <a:pt x="20998" y="1148787"/>
                    <a:pt x="0" y="1127789"/>
                    <a:pt x="0" y="1101886"/>
                  </a:cubicBezTo>
                  <a:lnTo>
                    <a:pt x="0" y="46901"/>
                  </a:lnTo>
                  <a:cubicBezTo>
                    <a:pt x="0" y="20998"/>
                    <a:pt x="20998" y="0"/>
                    <a:pt x="46901" y="0"/>
                  </a:cubicBezTo>
                  <a:close/>
                </a:path>
              </a:pathLst>
            </a:custGeom>
            <a:solidFill>
              <a:srgbClr val="FF9E7A">
                <a:alpha val="98824"/>
              </a:srgbClr>
            </a:solidFill>
          </p:spPr>
        </p:sp>
        <p:sp>
          <p:nvSpPr>
            <p:cNvPr name="TextBox 19" id="19"/>
            <p:cNvSpPr txBox="true"/>
            <p:nvPr/>
          </p:nvSpPr>
          <p:spPr>
            <a:xfrm>
              <a:off x="0" y="-19050"/>
              <a:ext cx="1876869" cy="1167837"/>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10506690" y="2282689"/>
            <a:ext cx="5117132" cy="2961001"/>
            <a:chOff x="0" y="0"/>
            <a:chExt cx="1876869" cy="1086040"/>
          </a:xfrm>
        </p:grpSpPr>
        <p:sp>
          <p:nvSpPr>
            <p:cNvPr name="Freeform 21" id="21"/>
            <p:cNvSpPr/>
            <p:nvPr/>
          </p:nvSpPr>
          <p:spPr>
            <a:xfrm flipH="false" flipV="false" rot="0">
              <a:off x="0" y="0"/>
              <a:ext cx="1876869" cy="1086040"/>
            </a:xfrm>
            <a:custGeom>
              <a:avLst/>
              <a:gdLst/>
              <a:ahLst/>
              <a:cxnLst/>
              <a:rect r="r" b="b" t="t" l="l"/>
              <a:pathLst>
                <a:path h="1086040" w="1876869">
                  <a:moveTo>
                    <a:pt x="46901" y="0"/>
                  </a:moveTo>
                  <a:lnTo>
                    <a:pt x="1829968" y="0"/>
                  </a:lnTo>
                  <a:cubicBezTo>
                    <a:pt x="1842407" y="0"/>
                    <a:pt x="1854336" y="4941"/>
                    <a:pt x="1863132" y="13737"/>
                  </a:cubicBezTo>
                  <a:cubicBezTo>
                    <a:pt x="1871928" y="22533"/>
                    <a:pt x="1876869" y="34462"/>
                    <a:pt x="1876869" y="46901"/>
                  </a:cubicBezTo>
                  <a:lnTo>
                    <a:pt x="1876869" y="1039139"/>
                  </a:lnTo>
                  <a:cubicBezTo>
                    <a:pt x="1876869" y="1065042"/>
                    <a:pt x="1855871" y="1086040"/>
                    <a:pt x="1829968" y="1086040"/>
                  </a:cubicBezTo>
                  <a:lnTo>
                    <a:pt x="46901" y="1086040"/>
                  </a:lnTo>
                  <a:cubicBezTo>
                    <a:pt x="20998" y="1086040"/>
                    <a:pt x="0" y="1065042"/>
                    <a:pt x="0" y="1039139"/>
                  </a:cubicBezTo>
                  <a:lnTo>
                    <a:pt x="0" y="46901"/>
                  </a:lnTo>
                  <a:cubicBezTo>
                    <a:pt x="0" y="20998"/>
                    <a:pt x="20998" y="0"/>
                    <a:pt x="46901" y="0"/>
                  </a:cubicBezTo>
                  <a:close/>
                </a:path>
              </a:pathLst>
            </a:custGeom>
            <a:solidFill>
              <a:srgbClr val="FF9E7A">
                <a:alpha val="98824"/>
              </a:srgbClr>
            </a:solidFill>
          </p:spPr>
        </p:sp>
        <p:sp>
          <p:nvSpPr>
            <p:cNvPr name="TextBox 22" id="22"/>
            <p:cNvSpPr txBox="true"/>
            <p:nvPr/>
          </p:nvSpPr>
          <p:spPr>
            <a:xfrm>
              <a:off x="0" y="-19050"/>
              <a:ext cx="1876869" cy="1105090"/>
            </a:xfrm>
            <a:prstGeom prst="rect">
              <a:avLst/>
            </a:prstGeom>
          </p:spPr>
          <p:txBody>
            <a:bodyPr anchor="ctr" rtlCol="false" tIns="50800" lIns="50800" bIns="50800" rIns="50800"/>
            <a:lstStyle/>
            <a:p>
              <a:pPr algn="ctr">
                <a:lnSpc>
                  <a:spcPts val="2859"/>
                </a:lnSpc>
              </a:pPr>
            </a:p>
          </p:txBody>
        </p:sp>
      </p:grpSp>
      <p:sp>
        <p:nvSpPr>
          <p:cNvPr name="TextBox 23" id="23"/>
          <p:cNvSpPr txBox="true"/>
          <p:nvPr/>
        </p:nvSpPr>
        <p:spPr>
          <a:xfrm rot="0">
            <a:off x="3480945" y="3596489"/>
            <a:ext cx="3683049" cy="1091807"/>
          </a:xfrm>
          <a:prstGeom prst="rect">
            <a:avLst/>
          </a:prstGeom>
        </p:spPr>
        <p:txBody>
          <a:bodyPr anchor="t" rtlCol="false" tIns="0" lIns="0" bIns="0" rIns="0">
            <a:spAutoFit/>
          </a:bodyPr>
          <a:lstStyle/>
          <a:p>
            <a:pPr algn="l" marL="433353" indent="-216677" lvl="1">
              <a:lnSpc>
                <a:spcPts val="2810"/>
              </a:lnSpc>
              <a:buFont typeface="Arial"/>
              <a:buChar char="•"/>
            </a:pPr>
            <a:r>
              <a:rPr lang="en-US" b="true" sz="2007">
                <a:solidFill>
                  <a:srgbClr val="2A2E30"/>
                </a:solidFill>
                <a:latin typeface="Arial Bold"/>
                <a:ea typeface="Arial Bold"/>
                <a:cs typeface="Arial Bold"/>
                <a:sym typeface="Arial Bold"/>
              </a:rPr>
              <a:t>2013:          </a:t>
            </a:r>
            <a:r>
              <a:rPr lang="en-US" b="true" sz="2007">
                <a:solidFill>
                  <a:srgbClr val="2A2E30"/>
                </a:solidFill>
                <a:latin typeface="Arial Bold"/>
                <a:ea typeface="Arial Bold"/>
                <a:cs typeface="Arial Bold"/>
                <a:sym typeface="Arial Bold"/>
              </a:rPr>
              <a:t>264674</a:t>
            </a:r>
          </a:p>
          <a:p>
            <a:pPr algn="l" marL="433353" indent="-216677" lvl="1">
              <a:lnSpc>
                <a:spcPts val="2810"/>
              </a:lnSpc>
              <a:buFont typeface="Arial"/>
              <a:buChar char="•"/>
            </a:pPr>
            <a:r>
              <a:rPr lang="en-US" b="true" sz="2007">
                <a:solidFill>
                  <a:srgbClr val="2A2E30"/>
                </a:solidFill>
                <a:latin typeface="Arial Bold"/>
                <a:ea typeface="Arial Bold"/>
                <a:cs typeface="Arial Bold"/>
                <a:sym typeface="Arial Bold"/>
              </a:rPr>
              <a:t>2014:          861132</a:t>
            </a:r>
          </a:p>
          <a:p>
            <a:pPr algn="l">
              <a:lnSpc>
                <a:spcPts val="2810"/>
              </a:lnSpc>
            </a:pPr>
          </a:p>
        </p:txBody>
      </p:sp>
      <p:sp>
        <p:nvSpPr>
          <p:cNvPr name="TextBox 24" id="24"/>
          <p:cNvSpPr txBox="true"/>
          <p:nvPr/>
        </p:nvSpPr>
        <p:spPr>
          <a:xfrm rot="0">
            <a:off x="11327044" y="2546541"/>
            <a:ext cx="3303189"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➔Top 2 countries</a:t>
            </a:r>
          </a:p>
        </p:txBody>
      </p:sp>
      <p:sp>
        <p:nvSpPr>
          <p:cNvPr name="TextBox 25" id="25"/>
          <p:cNvSpPr txBox="true"/>
          <p:nvPr/>
        </p:nvSpPr>
        <p:spPr>
          <a:xfrm rot="0">
            <a:off x="11848385" y="3166037"/>
            <a:ext cx="1891709" cy="1522259"/>
          </a:xfrm>
          <a:prstGeom prst="rect">
            <a:avLst/>
          </a:prstGeom>
        </p:spPr>
        <p:txBody>
          <a:bodyPr anchor="t" rtlCol="false" tIns="0" lIns="0" bIns="0" rIns="0">
            <a:spAutoFit/>
          </a:bodyPr>
          <a:lstStyle/>
          <a:p>
            <a:pPr algn="l" marL="604452" indent="-302226" lvl="1">
              <a:lnSpc>
                <a:spcPts val="3919"/>
              </a:lnSpc>
              <a:buFont typeface="Arial"/>
              <a:buChar char="•"/>
            </a:pPr>
            <a:r>
              <a:rPr lang="en-US" b="true" sz="2799">
                <a:solidFill>
                  <a:srgbClr val="2A2E30"/>
                </a:solidFill>
                <a:latin typeface="Arial Bold"/>
                <a:ea typeface="Arial Bold"/>
                <a:cs typeface="Arial Bold"/>
                <a:sym typeface="Arial Bold"/>
              </a:rPr>
              <a:t>Canada</a:t>
            </a:r>
          </a:p>
          <a:p>
            <a:pPr algn="l" marL="604452" indent="-302226" lvl="1">
              <a:lnSpc>
                <a:spcPts val="4591"/>
              </a:lnSpc>
              <a:buFont typeface="Arial"/>
              <a:buChar char="•"/>
            </a:pPr>
            <a:r>
              <a:rPr lang="en-US" b="true" sz="2799">
                <a:solidFill>
                  <a:srgbClr val="2A2E30"/>
                </a:solidFill>
                <a:latin typeface="Arial Bold"/>
                <a:ea typeface="Arial Bold"/>
                <a:cs typeface="Arial Bold"/>
                <a:sym typeface="Arial Bold"/>
              </a:rPr>
              <a:t>France</a:t>
            </a:r>
          </a:p>
          <a:p>
            <a:pPr algn="l">
              <a:lnSpc>
                <a:spcPts val="3268"/>
              </a:lnSpc>
            </a:pPr>
          </a:p>
        </p:txBody>
      </p:sp>
      <p:sp>
        <p:nvSpPr>
          <p:cNvPr name="TextBox 26" id="26"/>
          <p:cNvSpPr txBox="true"/>
          <p:nvPr/>
        </p:nvSpPr>
        <p:spPr>
          <a:xfrm rot="0">
            <a:off x="11126232" y="6415264"/>
            <a:ext cx="3923582"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➔Bottom 3 products</a:t>
            </a:r>
            <a:r>
              <a:rPr lang="en-US" sz="2609">
                <a:solidFill>
                  <a:srgbClr val="2A2E30"/>
                </a:solidFill>
                <a:latin typeface="Archivo Black"/>
                <a:ea typeface="Archivo Black"/>
                <a:cs typeface="Archivo Black"/>
                <a:sym typeface="Archivo Black"/>
              </a:rPr>
              <a:t> </a:t>
            </a:r>
          </a:p>
        </p:txBody>
      </p:sp>
      <p:sp>
        <p:nvSpPr>
          <p:cNvPr name="TextBox 27" id="27"/>
          <p:cNvSpPr txBox="true"/>
          <p:nvPr/>
        </p:nvSpPr>
        <p:spPr>
          <a:xfrm rot="0">
            <a:off x="12031556" y="6977993"/>
            <a:ext cx="2112932" cy="2011443"/>
          </a:xfrm>
          <a:prstGeom prst="rect">
            <a:avLst/>
          </a:prstGeom>
        </p:spPr>
        <p:txBody>
          <a:bodyPr anchor="t" rtlCol="false" tIns="0" lIns="0" bIns="0" rIns="0">
            <a:spAutoFit/>
          </a:bodyPr>
          <a:lstStyle/>
          <a:p>
            <a:pPr algn="l" marL="513232" indent="-256616" lvl="1">
              <a:lnSpc>
                <a:spcPts val="4136"/>
              </a:lnSpc>
              <a:buFont typeface="Arial"/>
              <a:buChar char="•"/>
            </a:pPr>
            <a:r>
              <a:rPr lang="en-US" b="true" sz="2377">
                <a:solidFill>
                  <a:srgbClr val="2A2E30"/>
                </a:solidFill>
                <a:latin typeface="Arial Bold"/>
                <a:ea typeface="Arial Bold"/>
                <a:cs typeface="Arial Bold"/>
                <a:sym typeface="Arial Bold"/>
              </a:rPr>
              <a:t>Velo</a:t>
            </a:r>
          </a:p>
          <a:p>
            <a:pPr algn="l" marL="513232" indent="-256616" lvl="1">
              <a:lnSpc>
                <a:spcPts val="4136"/>
              </a:lnSpc>
              <a:buFont typeface="Arial"/>
              <a:buChar char="•"/>
            </a:pPr>
            <a:r>
              <a:rPr lang="en-US" b="true" sz="2377">
                <a:solidFill>
                  <a:srgbClr val="2A2E30"/>
                </a:solidFill>
                <a:latin typeface="Arial Bold"/>
                <a:ea typeface="Arial Bold"/>
                <a:cs typeface="Arial Bold"/>
                <a:sym typeface="Arial Bold"/>
              </a:rPr>
              <a:t>Montana</a:t>
            </a:r>
          </a:p>
          <a:p>
            <a:pPr algn="l" marL="513232" indent="-256616" lvl="1">
              <a:lnSpc>
                <a:spcPts val="4136"/>
              </a:lnSpc>
              <a:buFont typeface="Arial"/>
              <a:buChar char="•"/>
            </a:pPr>
            <a:r>
              <a:rPr lang="en-US" b="true" sz="2377">
                <a:solidFill>
                  <a:srgbClr val="2A2E30"/>
                </a:solidFill>
                <a:latin typeface="Arial Bold"/>
                <a:ea typeface="Arial Bold"/>
                <a:cs typeface="Arial Bold"/>
                <a:sym typeface="Arial Bold"/>
              </a:rPr>
              <a:t>Carretera</a:t>
            </a:r>
          </a:p>
          <a:p>
            <a:pPr algn="l">
              <a:lnSpc>
                <a:spcPts val="3026"/>
              </a:lnSpc>
            </a:pPr>
          </a:p>
        </p:txBody>
      </p:sp>
      <p:sp>
        <p:nvSpPr>
          <p:cNvPr name="TextBox 28" id="28"/>
          <p:cNvSpPr txBox="true"/>
          <p:nvPr/>
        </p:nvSpPr>
        <p:spPr>
          <a:xfrm rot="0">
            <a:off x="2725320" y="6434314"/>
            <a:ext cx="4627073" cy="457571"/>
          </a:xfrm>
          <a:prstGeom prst="rect">
            <a:avLst/>
          </a:prstGeom>
        </p:spPr>
        <p:txBody>
          <a:bodyPr anchor="t" rtlCol="false" tIns="0" lIns="0" bIns="0" rIns="0">
            <a:spAutoFit/>
          </a:bodyPr>
          <a:lstStyle/>
          <a:p>
            <a:pPr algn="l">
              <a:lnSpc>
                <a:spcPts val="3653"/>
              </a:lnSpc>
            </a:pPr>
            <a:r>
              <a:rPr lang="en-US" sz="2609">
                <a:solidFill>
                  <a:srgbClr val="2A2E30"/>
                </a:solidFill>
                <a:latin typeface="Archivo Black"/>
                <a:ea typeface="Archivo Black"/>
                <a:cs typeface="Archivo Black"/>
                <a:sym typeface="Archivo Black"/>
              </a:rPr>
              <a:t>➔Product wise discount</a:t>
            </a:r>
            <a:r>
              <a:rPr lang="en-US" sz="2609">
                <a:solidFill>
                  <a:srgbClr val="2A2E30"/>
                </a:solidFill>
                <a:latin typeface="Archivo Black"/>
                <a:ea typeface="Archivo Black"/>
                <a:cs typeface="Archivo Black"/>
                <a:sym typeface="Archivo Black"/>
              </a:rPr>
              <a:t> </a:t>
            </a:r>
          </a:p>
        </p:txBody>
      </p:sp>
      <p:sp>
        <p:nvSpPr>
          <p:cNvPr name="TextBox 29" id="29"/>
          <p:cNvSpPr txBox="true"/>
          <p:nvPr/>
        </p:nvSpPr>
        <p:spPr>
          <a:xfrm rot="0">
            <a:off x="3197387" y="7044285"/>
            <a:ext cx="3682939" cy="2501154"/>
          </a:xfrm>
          <a:prstGeom prst="rect">
            <a:avLst/>
          </a:prstGeom>
        </p:spPr>
        <p:txBody>
          <a:bodyPr anchor="t" rtlCol="false" tIns="0" lIns="0" bIns="0" rIns="0">
            <a:spAutoFit/>
          </a:bodyPr>
          <a:lstStyle/>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Amarilla:     $  </a:t>
            </a:r>
            <a:r>
              <a:rPr lang="en-US" b="true" sz="2007">
                <a:solidFill>
                  <a:srgbClr val="2A2E30"/>
                </a:solidFill>
                <a:latin typeface="Arial Bold"/>
                <a:ea typeface="Arial Bold"/>
                <a:cs typeface="Arial Bold"/>
                <a:sym typeface="Arial Bold"/>
              </a:rPr>
              <a:t>1290163.44</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Carretera:   $  1122212.615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Montana:    $  1159032.62</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Paseo:        $  2600518.05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Velo:           $  1576709.035</a:t>
            </a:r>
          </a:p>
          <a:p>
            <a:pPr algn="l" marL="433340" indent="-216670" lvl="1">
              <a:lnSpc>
                <a:spcPts val="2809"/>
              </a:lnSpc>
              <a:buFont typeface="Arial"/>
              <a:buChar char="•"/>
            </a:pPr>
            <a:r>
              <a:rPr lang="en-US" b="true" sz="2007">
                <a:solidFill>
                  <a:srgbClr val="2A2E30"/>
                </a:solidFill>
                <a:latin typeface="Arial Bold"/>
                <a:ea typeface="Arial Bold"/>
                <a:cs typeface="Arial Bold"/>
                <a:sym typeface="Arial Bold"/>
              </a:rPr>
              <a:t>VTT:            $  1456612.48</a:t>
            </a:r>
          </a:p>
          <a:p>
            <a:pPr algn="l">
              <a:lnSpc>
                <a:spcPts val="2809"/>
              </a:lnSpc>
            </a:pPr>
          </a:p>
        </p:txBody>
      </p:sp>
      <p:sp>
        <p:nvSpPr>
          <p:cNvPr name="TextBox 30" id="30"/>
          <p:cNvSpPr txBox="true"/>
          <p:nvPr/>
        </p:nvSpPr>
        <p:spPr>
          <a:xfrm rot="0">
            <a:off x="2738562" y="2623354"/>
            <a:ext cx="5375051" cy="824500"/>
          </a:xfrm>
          <a:prstGeom prst="rect">
            <a:avLst/>
          </a:prstGeom>
        </p:spPr>
        <p:txBody>
          <a:bodyPr anchor="t" rtlCol="false" tIns="0" lIns="0" bIns="0" rIns="0">
            <a:spAutoFit/>
          </a:bodyPr>
          <a:lstStyle/>
          <a:p>
            <a:pPr algn="l">
              <a:lnSpc>
                <a:spcPts val="3373"/>
              </a:lnSpc>
            </a:pPr>
            <a:r>
              <a:rPr lang="en-US" sz="2409">
                <a:solidFill>
                  <a:srgbClr val="2A2E30"/>
                </a:solidFill>
                <a:latin typeface="Archivo Black"/>
                <a:ea typeface="Archivo Black"/>
                <a:cs typeface="Archivo Black"/>
                <a:sym typeface="Archivo Black"/>
              </a:rPr>
              <a:t>➔No. of units sold year over year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95786" y="6637933"/>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31278" y="9475559"/>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759912" y="6351587"/>
            <a:ext cx="16943380" cy="3561133"/>
            <a:chOff x="0" y="0"/>
            <a:chExt cx="4462454" cy="937911"/>
          </a:xfrm>
        </p:grpSpPr>
        <p:sp>
          <p:nvSpPr>
            <p:cNvPr name="Freeform 6" id="6"/>
            <p:cNvSpPr/>
            <p:nvPr/>
          </p:nvSpPr>
          <p:spPr>
            <a:xfrm flipH="false" flipV="false" rot="0">
              <a:off x="0" y="0"/>
              <a:ext cx="4462454" cy="937911"/>
            </a:xfrm>
            <a:custGeom>
              <a:avLst/>
              <a:gdLst/>
              <a:ahLst/>
              <a:cxnLst/>
              <a:rect r="r" b="b" t="t" l="l"/>
              <a:pathLst>
                <a:path h="937911" w="4462454">
                  <a:moveTo>
                    <a:pt x="0" y="0"/>
                  </a:moveTo>
                  <a:lnTo>
                    <a:pt x="4462454" y="0"/>
                  </a:lnTo>
                  <a:lnTo>
                    <a:pt x="4462454" y="937911"/>
                  </a:lnTo>
                  <a:lnTo>
                    <a:pt x="0" y="937911"/>
                  </a:lnTo>
                  <a:close/>
                </a:path>
              </a:pathLst>
            </a:custGeom>
            <a:solidFill>
              <a:srgbClr val="345C72"/>
            </a:solidFill>
          </p:spPr>
        </p:sp>
        <p:sp>
          <p:nvSpPr>
            <p:cNvPr name="TextBox 7" id="7"/>
            <p:cNvSpPr txBox="true"/>
            <p:nvPr/>
          </p:nvSpPr>
          <p:spPr>
            <a:xfrm>
              <a:off x="0" y="-19050"/>
              <a:ext cx="4462454" cy="95696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32111" y="2332206"/>
            <a:ext cx="16943380" cy="3521463"/>
            <a:chOff x="0" y="0"/>
            <a:chExt cx="4462454" cy="927464"/>
          </a:xfrm>
        </p:grpSpPr>
        <p:sp>
          <p:nvSpPr>
            <p:cNvPr name="Freeform 9" id="9"/>
            <p:cNvSpPr/>
            <p:nvPr/>
          </p:nvSpPr>
          <p:spPr>
            <a:xfrm flipH="false" flipV="false" rot="0">
              <a:off x="0" y="0"/>
              <a:ext cx="4462454" cy="927464"/>
            </a:xfrm>
            <a:custGeom>
              <a:avLst/>
              <a:gdLst/>
              <a:ahLst/>
              <a:cxnLst/>
              <a:rect r="r" b="b" t="t" l="l"/>
              <a:pathLst>
                <a:path h="927464" w="4462454">
                  <a:moveTo>
                    <a:pt x="0" y="0"/>
                  </a:moveTo>
                  <a:lnTo>
                    <a:pt x="4462454" y="0"/>
                  </a:lnTo>
                  <a:lnTo>
                    <a:pt x="4462454" y="927464"/>
                  </a:lnTo>
                  <a:lnTo>
                    <a:pt x="0" y="927464"/>
                  </a:lnTo>
                  <a:close/>
                </a:path>
              </a:pathLst>
            </a:custGeom>
            <a:solidFill>
              <a:srgbClr val="345C72"/>
            </a:solidFill>
          </p:spPr>
        </p:sp>
        <p:sp>
          <p:nvSpPr>
            <p:cNvPr name="TextBox 10" id="10"/>
            <p:cNvSpPr txBox="true"/>
            <p:nvPr/>
          </p:nvSpPr>
          <p:spPr>
            <a:xfrm>
              <a:off x="0" y="-19050"/>
              <a:ext cx="4462454" cy="94651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028700" y="3099841"/>
            <a:ext cx="16405805" cy="2457257"/>
          </a:xfrm>
          <a:custGeom>
            <a:avLst/>
            <a:gdLst/>
            <a:ahLst/>
            <a:cxnLst/>
            <a:rect r="r" b="b" t="t" l="l"/>
            <a:pathLst>
              <a:path h="2457257" w="16405805">
                <a:moveTo>
                  <a:pt x="0" y="0"/>
                </a:moveTo>
                <a:lnTo>
                  <a:pt x="16405805" y="0"/>
                </a:lnTo>
                <a:lnTo>
                  <a:pt x="16405805" y="2457257"/>
                </a:lnTo>
                <a:lnTo>
                  <a:pt x="0" y="2457257"/>
                </a:lnTo>
                <a:lnTo>
                  <a:pt x="0" y="0"/>
                </a:lnTo>
                <a:close/>
              </a:path>
            </a:pathLst>
          </a:custGeom>
          <a:blipFill>
            <a:blip r:embed="rId6"/>
            <a:stretch>
              <a:fillRect l="0" t="0" r="0" b="0"/>
            </a:stretch>
          </a:blipFill>
          <a:ln w="85725" cap="sq">
            <a:solidFill>
              <a:srgbClr val="FDFBFB"/>
            </a:solidFill>
            <a:prstDash val="solid"/>
            <a:miter/>
          </a:ln>
        </p:spPr>
      </p:sp>
      <p:sp>
        <p:nvSpPr>
          <p:cNvPr name="Freeform 12" id="12"/>
          <p:cNvSpPr/>
          <p:nvPr/>
        </p:nvSpPr>
        <p:spPr>
          <a:xfrm flipH="false" flipV="false" rot="0">
            <a:off x="1095237" y="7119582"/>
            <a:ext cx="16339268" cy="2355977"/>
          </a:xfrm>
          <a:custGeom>
            <a:avLst/>
            <a:gdLst/>
            <a:ahLst/>
            <a:cxnLst/>
            <a:rect r="r" b="b" t="t" l="l"/>
            <a:pathLst>
              <a:path h="2355977" w="16339268">
                <a:moveTo>
                  <a:pt x="0" y="0"/>
                </a:moveTo>
                <a:lnTo>
                  <a:pt x="16339268" y="0"/>
                </a:lnTo>
                <a:lnTo>
                  <a:pt x="16339268" y="2355977"/>
                </a:lnTo>
                <a:lnTo>
                  <a:pt x="0" y="2355977"/>
                </a:lnTo>
                <a:lnTo>
                  <a:pt x="0" y="0"/>
                </a:lnTo>
                <a:close/>
              </a:path>
            </a:pathLst>
          </a:custGeom>
          <a:blipFill>
            <a:blip r:embed="rId7"/>
            <a:stretch>
              <a:fillRect l="0" t="0" r="0" b="-16507"/>
            </a:stretch>
          </a:blipFill>
        </p:spPr>
      </p:sp>
      <p:sp>
        <p:nvSpPr>
          <p:cNvPr name="TextBox 13" id="13"/>
          <p:cNvSpPr txBox="true"/>
          <p:nvPr/>
        </p:nvSpPr>
        <p:spPr>
          <a:xfrm rot="0">
            <a:off x="3431137" y="647616"/>
            <a:ext cx="11425725" cy="1392923"/>
          </a:xfrm>
          <a:prstGeom prst="rect">
            <a:avLst/>
          </a:prstGeom>
        </p:spPr>
        <p:txBody>
          <a:bodyPr anchor="t" rtlCol="false" tIns="0" lIns="0" bIns="0" rIns="0">
            <a:spAutoFit/>
          </a:bodyPr>
          <a:lstStyle/>
          <a:p>
            <a:pPr algn="ctr" marL="0" indent="0" lvl="0">
              <a:lnSpc>
                <a:spcPts val="11360"/>
              </a:lnSpc>
              <a:spcBef>
                <a:spcPct val="0"/>
              </a:spcBef>
            </a:pPr>
            <a:r>
              <a:rPr lang="en-US" b="true" sz="8232" spc="-164">
                <a:solidFill>
                  <a:srgbClr val="2A2E30"/>
                </a:solidFill>
                <a:latin typeface="Arsenal Bold"/>
                <a:ea typeface="Arsenal Bold"/>
                <a:cs typeface="Arsenal Bold"/>
                <a:sym typeface="Arsenal Bold"/>
              </a:rPr>
              <a:t>Insights and Questions</a:t>
            </a:r>
          </a:p>
        </p:txBody>
      </p:sp>
      <p:sp>
        <p:nvSpPr>
          <p:cNvPr name="TextBox 14" id="14"/>
          <p:cNvSpPr txBox="true"/>
          <p:nvPr/>
        </p:nvSpPr>
        <p:spPr>
          <a:xfrm rot="0">
            <a:off x="1161774" y="2510748"/>
            <a:ext cx="7044582" cy="464475"/>
          </a:xfrm>
          <a:prstGeom prst="rect">
            <a:avLst/>
          </a:prstGeom>
        </p:spPr>
        <p:txBody>
          <a:bodyPr anchor="t" rtlCol="false" tIns="0" lIns="0" bIns="0" rIns="0">
            <a:spAutoFit/>
          </a:bodyPr>
          <a:lstStyle/>
          <a:p>
            <a:pPr algn="l">
              <a:lnSpc>
                <a:spcPts val="3793"/>
              </a:lnSpc>
            </a:pPr>
            <a:r>
              <a:rPr lang="en-US" sz="2709">
                <a:solidFill>
                  <a:srgbClr val="FDFBFB"/>
                </a:solidFill>
                <a:latin typeface="Archivo Black"/>
                <a:ea typeface="Archivo Black"/>
                <a:cs typeface="Archivo Black"/>
                <a:sym typeface="Archivo Black"/>
              </a:rPr>
              <a:t>➔Segment wise Product Sales</a:t>
            </a:r>
            <a:r>
              <a:rPr lang="en-US" sz="2709">
                <a:solidFill>
                  <a:srgbClr val="FDFBFB"/>
                </a:solidFill>
                <a:latin typeface="Archivo Black"/>
                <a:ea typeface="Archivo Black"/>
                <a:cs typeface="Archivo Black"/>
                <a:sym typeface="Archivo Black"/>
              </a:rPr>
              <a:t> </a:t>
            </a:r>
          </a:p>
        </p:txBody>
      </p:sp>
      <p:sp>
        <p:nvSpPr>
          <p:cNvPr name="TextBox 15" id="15"/>
          <p:cNvSpPr txBox="true"/>
          <p:nvPr/>
        </p:nvSpPr>
        <p:spPr>
          <a:xfrm rot="0">
            <a:off x="1028700" y="6531282"/>
            <a:ext cx="7044582" cy="464475"/>
          </a:xfrm>
          <a:prstGeom prst="rect">
            <a:avLst/>
          </a:prstGeom>
        </p:spPr>
        <p:txBody>
          <a:bodyPr anchor="t" rtlCol="false" tIns="0" lIns="0" bIns="0" rIns="0">
            <a:spAutoFit/>
          </a:bodyPr>
          <a:lstStyle/>
          <a:p>
            <a:pPr algn="l">
              <a:lnSpc>
                <a:spcPts val="3793"/>
              </a:lnSpc>
            </a:pPr>
            <a:r>
              <a:rPr lang="en-US" sz="2709">
                <a:solidFill>
                  <a:srgbClr val="FDFBFB"/>
                </a:solidFill>
                <a:latin typeface="Archivo Black"/>
                <a:ea typeface="Archivo Black"/>
                <a:cs typeface="Archivo Black"/>
                <a:sym typeface="Archivo Black"/>
              </a:rPr>
              <a:t>Segment wise product wise profit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236533" y="5840710"/>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30610" y="1268298"/>
            <a:ext cx="13617940" cy="1603643"/>
          </a:xfrm>
          <a:prstGeom prst="rect">
            <a:avLst/>
          </a:prstGeom>
        </p:spPr>
        <p:txBody>
          <a:bodyPr anchor="t" rtlCol="false" tIns="0" lIns="0" bIns="0" rIns="0">
            <a:spAutoFit/>
          </a:bodyPr>
          <a:lstStyle/>
          <a:p>
            <a:pPr algn="ctr" marL="0" indent="0" lvl="0">
              <a:lnSpc>
                <a:spcPts val="13015"/>
              </a:lnSpc>
              <a:spcBef>
                <a:spcPct val="0"/>
              </a:spcBef>
            </a:pPr>
            <a:r>
              <a:rPr lang="en-US" b="true" sz="9431" spc="-188">
                <a:solidFill>
                  <a:srgbClr val="2A2E30"/>
                </a:solidFill>
                <a:latin typeface="Arsenal Bold"/>
                <a:ea typeface="Arsenal Bold"/>
                <a:cs typeface="Arsenal Bold"/>
                <a:sym typeface="Arsenal Bold"/>
              </a:rPr>
              <a:t>Conclusion</a:t>
            </a:r>
          </a:p>
        </p:txBody>
      </p:sp>
      <p:sp>
        <p:nvSpPr>
          <p:cNvPr name="TextBox 6" id="6"/>
          <p:cNvSpPr txBox="true"/>
          <p:nvPr/>
        </p:nvSpPr>
        <p:spPr>
          <a:xfrm rot="0">
            <a:off x="1978803" y="3283604"/>
            <a:ext cx="14895630" cy="5105314"/>
          </a:xfrm>
          <a:prstGeom prst="rect">
            <a:avLst/>
          </a:prstGeom>
        </p:spPr>
        <p:txBody>
          <a:bodyPr anchor="t" rtlCol="false" tIns="0" lIns="0" bIns="0" rIns="0">
            <a:spAutoFit/>
          </a:bodyPr>
          <a:lstStyle/>
          <a:p>
            <a:pPr algn="l">
              <a:lnSpc>
                <a:spcPts val="5167"/>
              </a:lnSpc>
            </a:pPr>
            <a:r>
              <a:rPr lang="en-US" b="true" sz="2307">
                <a:solidFill>
                  <a:srgbClr val="2A2E30"/>
                </a:solidFill>
                <a:latin typeface="DM Sans Bold"/>
                <a:ea typeface="DM Sans Bold"/>
                <a:cs typeface="DM Sans Bold"/>
                <a:sym typeface="DM Sans Bold"/>
              </a:rPr>
              <a:t>In conclusion, the sales landscape in Western countries is marked by high levels of competition, consumer-driven markets, and a strong emphasis on innovation and customer experience. Businesses in these economies leverage advanced technologies, data analytics, and e-commerce platforms to enhance their sales strategies and meet the evolving needs of a diverse consumer base. While factors such as economic shifts, regulatory changes, and global competition pose challenges, companies that prioritize adaptability, personalized offerings, and sustainable practices continue to thrive. Moving forward, businesses must remain agile and forward-thinking to capitalize on emerging trends and maintain their competitive edge in the Western sales markets.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1977735" y="-9285482"/>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78597" y="2576971"/>
            <a:ext cx="8097687" cy="2257380"/>
          </a:xfrm>
          <a:prstGeom prst="rect">
            <a:avLst/>
          </a:prstGeom>
        </p:spPr>
        <p:txBody>
          <a:bodyPr anchor="t" rtlCol="false" tIns="0" lIns="0" bIns="0" rIns="0">
            <a:spAutoFit/>
          </a:bodyPr>
          <a:lstStyle/>
          <a:p>
            <a:pPr algn="l" marL="0" indent="0" lvl="0">
              <a:lnSpc>
                <a:spcPts val="18396"/>
              </a:lnSpc>
              <a:spcBef>
                <a:spcPct val="0"/>
              </a:spcBef>
            </a:pPr>
            <a:r>
              <a:rPr lang="en-US" b="true" sz="13330" spc="-266">
                <a:solidFill>
                  <a:srgbClr val="F46530"/>
                </a:solidFill>
                <a:latin typeface="Arsenal Bold"/>
                <a:ea typeface="Arsenal Bold"/>
                <a:cs typeface="Arsenal Bold"/>
                <a:sym typeface="Arsenal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1958722"/>
            <a:ext cx="1400485" cy="7852345"/>
            <a:chOff x="0" y="0"/>
            <a:chExt cx="368852" cy="2068107"/>
          </a:xfrm>
        </p:grpSpPr>
        <p:sp>
          <p:nvSpPr>
            <p:cNvPr name="Freeform 4" id="4"/>
            <p:cNvSpPr/>
            <p:nvPr/>
          </p:nvSpPr>
          <p:spPr>
            <a:xfrm flipH="false" flipV="false" rot="0">
              <a:off x="0" y="0"/>
              <a:ext cx="368852" cy="2068107"/>
            </a:xfrm>
            <a:custGeom>
              <a:avLst/>
              <a:gdLst/>
              <a:ahLst/>
              <a:cxnLst/>
              <a:rect r="r" b="b" t="t" l="l"/>
              <a:pathLst>
                <a:path h="2068107" w="368852">
                  <a:moveTo>
                    <a:pt x="0" y="0"/>
                  </a:moveTo>
                  <a:lnTo>
                    <a:pt x="368852" y="0"/>
                  </a:lnTo>
                  <a:lnTo>
                    <a:pt x="368852" y="2068107"/>
                  </a:lnTo>
                  <a:lnTo>
                    <a:pt x="0" y="2068107"/>
                  </a:lnTo>
                  <a:close/>
                </a:path>
              </a:pathLst>
            </a:custGeom>
            <a:solidFill>
              <a:srgbClr val="FFFFFF"/>
            </a:solidFill>
          </p:spPr>
        </p:sp>
        <p:sp>
          <p:nvSpPr>
            <p:cNvPr name="TextBox 5" id="5"/>
            <p:cNvSpPr txBox="true"/>
            <p:nvPr/>
          </p:nvSpPr>
          <p:spPr>
            <a:xfrm>
              <a:off x="0" y="-19050"/>
              <a:ext cx="368852" cy="208715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019320" y="288617"/>
            <a:ext cx="7416941" cy="1670105"/>
          </a:xfrm>
          <a:prstGeom prst="rect">
            <a:avLst/>
          </a:prstGeom>
        </p:spPr>
        <p:txBody>
          <a:bodyPr anchor="t" rtlCol="false" tIns="0" lIns="0" bIns="0" rIns="0">
            <a:spAutoFit/>
          </a:bodyPr>
          <a:lstStyle/>
          <a:p>
            <a:pPr algn="ctr">
              <a:lnSpc>
                <a:spcPts val="13602"/>
              </a:lnSpc>
            </a:pPr>
            <a:r>
              <a:rPr lang="en-US" sz="9856" spc="-197">
                <a:solidFill>
                  <a:srgbClr val="2A2E30"/>
                </a:solidFill>
                <a:latin typeface="Arsenal"/>
                <a:ea typeface="Arsenal"/>
                <a:cs typeface="Arsenal"/>
                <a:sym typeface="Arsenal"/>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50954" y="2345924"/>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01</a:t>
            </a:r>
          </a:p>
        </p:txBody>
      </p:sp>
      <p:sp>
        <p:nvSpPr>
          <p:cNvPr name="TextBox 9" id="9"/>
          <p:cNvSpPr txBox="true"/>
          <p:nvPr/>
        </p:nvSpPr>
        <p:spPr>
          <a:xfrm rot="0">
            <a:off x="5231353" y="3217317"/>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02</a:t>
            </a:r>
          </a:p>
        </p:txBody>
      </p:sp>
      <p:sp>
        <p:nvSpPr>
          <p:cNvPr name="TextBox 10" id="10"/>
          <p:cNvSpPr txBox="true"/>
          <p:nvPr/>
        </p:nvSpPr>
        <p:spPr>
          <a:xfrm rot="0">
            <a:off x="5250954" y="4108103"/>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03</a:t>
            </a:r>
          </a:p>
        </p:txBody>
      </p:sp>
      <p:sp>
        <p:nvSpPr>
          <p:cNvPr name="TextBox 11" id="11"/>
          <p:cNvSpPr txBox="true"/>
          <p:nvPr/>
        </p:nvSpPr>
        <p:spPr>
          <a:xfrm rot="0">
            <a:off x="5250954" y="5029119"/>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04</a:t>
            </a:r>
          </a:p>
        </p:txBody>
      </p:sp>
      <p:sp>
        <p:nvSpPr>
          <p:cNvPr name="TextBox 12" id="12"/>
          <p:cNvSpPr txBox="true"/>
          <p:nvPr/>
        </p:nvSpPr>
        <p:spPr>
          <a:xfrm rot="0">
            <a:off x="5250954" y="5895874"/>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05</a:t>
            </a:r>
          </a:p>
        </p:txBody>
      </p:sp>
      <p:sp>
        <p:nvSpPr>
          <p:cNvPr name="TextBox 13" id="13"/>
          <p:cNvSpPr txBox="true"/>
          <p:nvPr/>
        </p:nvSpPr>
        <p:spPr>
          <a:xfrm rot="0">
            <a:off x="5231353" y="6752532"/>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06</a:t>
            </a:r>
          </a:p>
        </p:txBody>
      </p:sp>
      <p:sp>
        <p:nvSpPr>
          <p:cNvPr name="TextBox 14" id="14"/>
          <p:cNvSpPr txBox="true"/>
          <p:nvPr/>
        </p:nvSpPr>
        <p:spPr>
          <a:xfrm rot="0">
            <a:off x="5250954" y="7609761"/>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07</a:t>
            </a:r>
          </a:p>
        </p:txBody>
      </p:sp>
      <p:sp>
        <p:nvSpPr>
          <p:cNvPr name="TextBox 15" id="15"/>
          <p:cNvSpPr txBox="true"/>
          <p:nvPr/>
        </p:nvSpPr>
        <p:spPr>
          <a:xfrm rot="0">
            <a:off x="6645758" y="2489647"/>
            <a:ext cx="5790503" cy="418508"/>
          </a:xfrm>
          <a:prstGeom prst="rect">
            <a:avLst/>
          </a:prstGeom>
        </p:spPr>
        <p:txBody>
          <a:bodyPr anchor="t" rtlCol="false" tIns="0" lIns="0" bIns="0" rIns="0">
            <a:spAutoFit/>
          </a:bodyPr>
          <a:lstStyle/>
          <a:p>
            <a:pPr algn="l">
              <a:lnSpc>
                <a:spcPts val="3483"/>
              </a:lnSpc>
            </a:pPr>
            <a:r>
              <a:rPr lang="en-US" sz="2524">
                <a:solidFill>
                  <a:srgbClr val="2A2E30"/>
                </a:solidFill>
                <a:latin typeface="Radley"/>
                <a:ea typeface="Radley"/>
                <a:cs typeface="Radley"/>
                <a:sym typeface="Radley"/>
              </a:rPr>
              <a:t>About the project</a:t>
            </a:r>
          </a:p>
        </p:txBody>
      </p:sp>
      <p:sp>
        <p:nvSpPr>
          <p:cNvPr name="TextBox 16" id="16"/>
          <p:cNvSpPr txBox="true"/>
          <p:nvPr/>
        </p:nvSpPr>
        <p:spPr>
          <a:xfrm rot="0">
            <a:off x="6645758" y="3312853"/>
            <a:ext cx="6076629" cy="418508"/>
          </a:xfrm>
          <a:prstGeom prst="rect">
            <a:avLst/>
          </a:prstGeom>
        </p:spPr>
        <p:txBody>
          <a:bodyPr anchor="t" rtlCol="false" tIns="0" lIns="0" bIns="0" rIns="0">
            <a:spAutoFit/>
          </a:bodyPr>
          <a:lstStyle/>
          <a:p>
            <a:pPr algn="l">
              <a:lnSpc>
                <a:spcPts val="3483"/>
              </a:lnSpc>
            </a:pPr>
            <a:r>
              <a:rPr lang="en-US" sz="2524">
                <a:solidFill>
                  <a:srgbClr val="2A2E30"/>
                </a:solidFill>
                <a:latin typeface="Radley"/>
                <a:ea typeface="Radley"/>
                <a:cs typeface="Radley"/>
                <a:sym typeface="Radley"/>
              </a:rPr>
              <a:t>Data-set Summary</a:t>
            </a:r>
          </a:p>
        </p:txBody>
      </p:sp>
      <p:sp>
        <p:nvSpPr>
          <p:cNvPr name="TextBox 17" id="17"/>
          <p:cNvSpPr txBox="true"/>
          <p:nvPr/>
        </p:nvSpPr>
        <p:spPr>
          <a:xfrm rot="0">
            <a:off x="6645758" y="4251580"/>
            <a:ext cx="5790503"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Statistical Test</a:t>
            </a:r>
          </a:p>
        </p:txBody>
      </p:sp>
      <p:sp>
        <p:nvSpPr>
          <p:cNvPr name="TextBox 18" id="18"/>
          <p:cNvSpPr txBox="true"/>
          <p:nvPr/>
        </p:nvSpPr>
        <p:spPr>
          <a:xfrm rot="0">
            <a:off x="6607430" y="5105400"/>
            <a:ext cx="6076629"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Data cleaning and Excel chart</a:t>
            </a:r>
          </a:p>
        </p:txBody>
      </p:sp>
      <p:sp>
        <p:nvSpPr>
          <p:cNvPr name="TextBox 19" id="19"/>
          <p:cNvSpPr txBox="true"/>
          <p:nvPr/>
        </p:nvSpPr>
        <p:spPr>
          <a:xfrm rot="0">
            <a:off x="6607430" y="5991409"/>
            <a:ext cx="6076629"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Inserting Data into SQL</a:t>
            </a:r>
          </a:p>
        </p:txBody>
      </p:sp>
      <p:sp>
        <p:nvSpPr>
          <p:cNvPr name="TextBox 20" id="20"/>
          <p:cNvSpPr txBox="true"/>
          <p:nvPr/>
        </p:nvSpPr>
        <p:spPr>
          <a:xfrm rot="0">
            <a:off x="6607430" y="6848067"/>
            <a:ext cx="5790503"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Importing data from SQL to Power BI</a:t>
            </a:r>
          </a:p>
        </p:txBody>
      </p:sp>
      <p:sp>
        <p:nvSpPr>
          <p:cNvPr name="TextBox 21" id="21"/>
          <p:cNvSpPr txBox="true"/>
          <p:nvPr/>
        </p:nvSpPr>
        <p:spPr>
          <a:xfrm rot="0">
            <a:off x="6607430" y="7733300"/>
            <a:ext cx="6076629"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Power BI Dashboard</a:t>
            </a:r>
          </a:p>
        </p:txBody>
      </p:sp>
      <p:sp>
        <p:nvSpPr>
          <p:cNvPr name="TextBox 22" id="22"/>
          <p:cNvSpPr txBox="true"/>
          <p:nvPr/>
        </p:nvSpPr>
        <p:spPr>
          <a:xfrm rot="0">
            <a:off x="5231353" y="8466991"/>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08</a:t>
            </a:r>
          </a:p>
        </p:txBody>
      </p:sp>
      <p:sp>
        <p:nvSpPr>
          <p:cNvPr name="TextBox 23" id="23"/>
          <p:cNvSpPr txBox="true"/>
          <p:nvPr/>
        </p:nvSpPr>
        <p:spPr>
          <a:xfrm rot="0">
            <a:off x="6645758" y="8562527"/>
            <a:ext cx="6076629"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Insights and Questions</a:t>
            </a:r>
          </a:p>
        </p:txBody>
      </p:sp>
      <p:sp>
        <p:nvSpPr>
          <p:cNvPr name="TextBox 24" id="24"/>
          <p:cNvSpPr txBox="true"/>
          <p:nvPr/>
        </p:nvSpPr>
        <p:spPr>
          <a:xfrm rot="0">
            <a:off x="5231353" y="9163387"/>
            <a:ext cx="937219" cy="647680"/>
          </a:xfrm>
          <a:prstGeom prst="rect">
            <a:avLst/>
          </a:prstGeom>
        </p:spPr>
        <p:txBody>
          <a:bodyPr anchor="t" rtlCol="false" tIns="0" lIns="0" bIns="0" rIns="0">
            <a:spAutoFit/>
          </a:bodyPr>
          <a:lstStyle/>
          <a:p>
            <a:pPr algn="ctr">
              <a:lnSpc>
                <a:spcPts val="5126"/>
              </a:lnSpc>
            </a:pPr>
            <a:r>
              <a:rPr lang="en-US" sz="4271">
                <a:solidFill>
                  <a:srgbClr val="2A2E30"/>
                </a:solidFill>
                <a:latin typeface="Radley"/>
                <a:ea typeface="Radley"/>
                <a:cs typeface="Radley"/>
                <a:sym typeface="Radley"/>
              </a:rPr>
              <a:t>09</a:t>
            </a:r>
          </a:p>
        </p:txBody>
      </p:sp>
      <p:sp>
        <p:nvSpPr>
          <p:cNvPr name="TextBox 25" id="25"/>
          <p:cNvSpPr txBox="true"/>
          <p:nvPr/>
        </p:nvSpPr>
        <p:spPr>
          <a:xfrm rot="0">
            <a:off x="6607430" y="9271693"/>
            <a:ext cx="6076629" cy="418508"/>
          </a:xfrm>
          <a:prstGeom prst="rect">
            <a:avLst/>
          </a:prstGeom>
        </p:spPr>
        <p:txBody>
          <a:bodyPr anchor="t" rtlCol="false" tIns="0" lIns="0" bIns="0" rIns="0">
            <a:spAutoFit/>
          </a:bodyPr>
          <a:lstStyle/>
          <a:p>
            <a:pPr algn="l" marL="0" indent="0" lvl="0">
              <a:lnSpc>
                <a:spcPts val="3483"/>
              </a:lnSpc>
              <a:spcBef>
                <a:spcPct val="0"/>
              </a:spcBef>
            </a:pPr>
            <a:r>
              <a:rPr lang="en-US" sz="2524">
                <a:solidFill>
                  <a:srgbClr val="2A2E30"/>
                </a:solidFill>
                <a:latin typeface="Radley"/>
                <a:ea typeface="Radley"/>
                <a:cs typeface="Radley"/>
                <a:sym typeface="Radley"/>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D4EDF4"/>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033096"/>
            <a:ext cx="13138365" cy="2544326"/>
            <a:chOff x="0" y="0"/>
            <a:chExt cx="5033876" cy="974841"/>
          </a:xfrm>
        </p:grpSpPr>
        <p:sp>
          <p:nvSpPr>
            <p:cNvPr name="Freeform 8" id="8"/>
            <p:cNvSpPr/>
            <p:nvPr/>
          </p:nvSpPr>
          <p:spPr>
            <a:xfrm flipH="false" flipV="false" rot="0">
              <a:off x="0" y="0"/>
              <a:ext cx="5033876" cy="974841"/>
            </a:xfrm>
            <a:custGeom>
              <a:avLst/>
              <a:gdLst/>
              <a:ahLst/>
              <a:cxnLst/>
              <a:rect r="r" b="b" t="t" l="l"/>
              <a:pathLst>
                <a:path h="974841" w="5033876">
                  <a:moveTo>
                    <a:pt x="0" y="0"/>
                  </a:moveTo>
                  <a:lnTo>
                    <a:pt x="5033876" y="0"/>
                  </a:lnTo>
                  <a:lnTo>
                    <a:pt x="5033876" y="974841"/>
                  </a:lnTo>
                  <a:lnTo>
                    <a:pt x="0" y="974841"/>
                  </a:lnTo>
                  <a:close/>
                </a:path>
              </a:pathLst>
            </a:custGeom>
            <a:solidFill>
              <a:srgbClr val="345C72"/>
            </a:solidFill>
          </p:spPr>
        </p:sp>
        <p:sp>
          <p:nvSpPr>
            <p:cNvPr name="TextBox 9" id="9"/>
            <p:cNvSpPr txBox="true"/>
            <p:nvPr/>
          </p:nvSpPr>
          <p:spPr>
            <a:xfrm>
              <a:off x="0" y="-19050"/>
              <a:ext cx="5033876" cy="99389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71429" y="3588484"/>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2142191" y="6090327"/>
            <a:ext cx="13138365" cy="2597215"/>
            <a:chOff x="0" y="0"/>
            <a:chExt cx="5033876" cy="995105"/>
          </a:xfrm>
        </p:grpSpPr>
        <p:sp>
          <p:nvSpPr>
            <p:cNvPr name="Freeform 13" id="13"/>
            <p:cNvSpPr/>
            <p:nvPr/>
          </p:nvSpPr>
          <p:spPr>
            <a:xfrm flipH="false" flipV="false" rot="0">
              <a:off x="0" y="0"/>
              <a:ext cx="5033876" cy="995105"/>
            </a:xfrm>
            <a:custGeom>
              <a:avLst/>
              <a:gdLst/>
              <a:ahLst/>
              <a:cxnLst/>
              <a:rect r="r" b="b" t="t" l="l"/>
              <a:pathLst>
                <a:path h="995105" w="5033876">
                  <a:moveTo>
                    <a:pt x="0" y="0"/>
                  </a:moveTo>
                  <a:lnTo>
                    <a:pt x="5033876" y="0"/>
                  </a:lnTo>
                  <a:lnTo>
                    <a:pt x="5033876" y="995105"/>
                  </a:lnTo>
                  <a:lnTo>
                    <a:pt x="0" y="995105"/>
                  </a:lnTo>
                  <a:close/>
                </a:path>
              </a:pathLst>
            </a:custGeom>
            <a:solidFill>
              <a:srgbClr val="345C72"/>
            </a:solidFill>
          </p:spPr>
        </p:sp>
        <p:sp>
          <p:nvSpPr>
            <p:cNvPr name="TextBox 14" id="14"/>
            <p:cNvSpPr txBox="true"/>
            <p:nvPr/>
          </p:nvSpPr>
          <p:spPr>
            <a:xfrm>
              <a:off x="0" y="-19050"/>
              <a:ext cx="5033876" cy="101415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471429" y="6751946"/>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142191" y="888605"/>
            <a:ext cx="8662231" cy="1686322"/>
          </a:xfrm>
          <a:prstGeom prst="rect">
            <a:avLst/>
          </a:prstGeom>
        </p:spPr>
        <p:txBody>
          <a:bodyPr anchor="t" rtlCol="false" tIns="0" lIns="0" bIns="0" rIns="0">
            <a:spAutoFit/>
          </a:bodyPr>
          <a:lstStyle/>
          <a:p>
            <a:pPr algn="l">
              <a:lnSpc>
                <a:spcPts val="13774"/>
              </a:lnSpc>
            </a:pPr>
            <a:r>
              <a:rPr lang="en-US" sz="9981" spc="-199">
                <a:solidFill>
                  <a:srgbClr val="2A2E30"/>
                </a:solidFill>
                <a:latin typeface="Arsenal"/>
                <a:ea typeface="Arsenal"/>
                <a:cs typeface="Arsenal"/>
                <a:sym typeface="Arsenal"/>
              </a:rPr>
              <a:t>About the Project</a:t>
            </a:r>
          </a:p>
        </p:txBody>
      </p:sp>
      <p:sp>
        <p:nvSpPr>
          <p:cNvPr name="TextBox 17" id="17"/>
          <p:cNvSpPr txBox="true"/>
          <p:nvPr/>
        </p:nvSpPr>
        <p:spPr>
          <a:xfrm rot="0">
            <a:off x="4064560" y="3477031"/>
            <a:ext cx="8323524" cy="1733151"/>
          </a:xfrm>
          <a:prstGeom prst="rect">
            <a:avLst/>
          </a:prstGeom>
        </p:spPr>
        <p:txBody>
          <a:bodyPr anchor="t" rtlCol="false" tIns="0" lIns="0" bIns="0" rIns="0">
            <a:spAutoFit/>
          </a:bodyPr>
          <a:lstStyle/>
          <a:p>
            <a:pPr algn="l" marL="0" indent="0" lvl="0">
              <a:lnSpc>
                <a:spcPts val="3464"/>
              </a:lnSpc>
              <a:spcBef>
                <a:spcPct val="0"/>
              </a:spcBef>
            </a:pPr>
            <a:r>
              <a:rPr lang="en-US" sz="2510">
                <a:solidFill>
                  <a:srgbClr val="FFFFFF"/>
                </a:solidFill>
                <a:latin typeface="Radley"/>
                <a:ea typeface="Radley"/>
                <a:cs typeface="Radley"/>
                <a:sym typeface="Radley"/>
              </a:rPr>
              <a:t>In this project we will get to know about the various tools used in business analysis and get a through understanding of the data set provided by working with various tool deriving insights from the data.</a:t>
            </a:r>
          </a:p>
        </p:txBody>
      </p:sp>
      <p:sp>
        <p:nvSpPr>
          <p:cNvPr name="TextBox 18" id="18"/>
          <p:cNvSpPr txBox="true"/>
          <p:nvPr/>
        </p:nvSpPr>
        <p:spPr>
          <a:xfrm rot="0">
            <a:off x="4064560" y="6757134"/>
            <a:ext cx="7573221" cy="1240116"/>
          </a:xfrm>
          <a:prstGeom prst="rect">
            <a:avLst/>
          </a:prstGeom>
        </p:spPr>
        <p:txBody>
          <a:bodyPr anchor="t" rtlCol="false" tIns="0" lIns="0" bIns="0" rIns="0">
            <a:spAutoFit/>
          </a:bodyPr>
          <a:lstStyle/>
          <a:p>
            <a:pPr algn="l" marL="0" indent="0" lvl="0">
              <a:lnSpc>
                <a:spcPts val="3326"/>
              </a:lnSpc>
              <a:spcBef>
                <a:spcPct val="0"/>
              </a:spcBef>
            </a:pPr>
            <a:r>
              <a:rPr lang="en-US" sz="2410">
                <a:solidFill>
                  <a:srgbClr val="FFFFFF"/>
                </a:solidFill>
                <a:latin typeface="Radley"/>
                <a:ea typeface="Radley"/>
                <a:cs typeface="Radley"/>
                <a:sym typeface="Radley"/>
              </a:rPr>
              <a:t>We will also learn importing data into various software like Excel, SQL and Power BI and perform data cleaning along with dashboard creation in Power BI.</a:t>
            </a:r>
          </a:p>
        </p:txBody>
      </p:sp>
      <p:sp>
        <p:nvSpPr>
          <p:cNvPr name="Freeform 19" id="1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662994" y="-305096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636650"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20465" y="1610067"/>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7009" y="1610067"/>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28700" y="2981747"/>
            <a:ext cx="16376911" cy="6221782"/>
            <a:chOff x="0" y="0"/>
            <a:chExt cx="4313260" cy="1638659"/>
          </a:xfrm>
        </p:grpSpPr>
        <p:sp>
          <p:nvSpPr>
            <p:cNvPr name="Freeform 7" id="7"/>
            <p:cNvSpPr/>
            <p:nvPr/>
          </p:nvSpPr>
          <p:spPr>
            <a:xfrm flipH="false" flipV="false" rot="0">
              <a:off x="0" y="0"/>
              <a:ext cx="4313260" cy="1638659"/>
            </a:xfrm>
            <a:custGeom>
              <a:avLst/>
              <a:gdLst/>
              <a:ahLst/>
              <a:cxnLst/>
              <a:rect r="r" b="b" t="t" l="l"/>
              <a:pathLst>
                <a:path h="1638659" w="4313260">
                  <a:moveTo>
                    <a:pt x="0" y="0"/>
                  </a:moveTo>
                  <a:lnTo>
                    <a:pt x="4313260" y="0"/>
                  </a:lnTo>
                  <a:lnTo>
                    <a:pt x="4313260" y="1638659"/>
                  </a:lnTo>
                  <a:lnTo>
                    <a:pt x="0" y="1638659"/>
                  </a:lnTo>
                  <a:close/>
                </a:path>
              </a:pathLst>
            </a:custGeom>
            <a:solidFill>
              <a:srgbClr val="345C72"/>
            </a:solidFill>
          </p:spPr>
        </p:sp>
        <p:sp>
          <p:nvSpPr>
            <p:cNvPr name="TextBox 8" id="8"/>
            <p:cNvSpPr txBox="true"/>
            <p:nvPr/>
          </p:nvSpPr>
          <p:spPr>
            <a:xfrm>
              <a:off x="0" y="-47625"/>
              <a:ext cx="4313260" cy="1686284"/>
            </a:xfrm>
            <a:prstGeom prst="rect">
              <a:avLst/>
            </a:prstGeom>
          </p:spPr>
          <p:txBody>
            <a:bodyPr anchor="ctr" rtlCol="false" tIns="50800" lIns="50800" bIns="50800" rIns="50800"/>
            <a:lstStyle/>
            <a:p>
              <a:pPr algn="ctr">
                <a:lnSpc>
                  <a:spcPts val="3700"/>
                </a:lnSpc>
              </a:pPr>
            </a:p>
            <a:p>
              <a:pPr algn="ctr">
                <a:lnSpc>
                  <a:spcPts val="3700"/>
                </a:lnSpc>
              </a:pPr>
              <a:r>
                <a:rPr lang="en-US" sz="2681">
                  <a:solidFill>
                    <a:srgbClr val="FFFFFF"/>
                  </a:solidFill>
                  <a:latin typeface="Radley"/>
                  <a:ea typeface="Radley"/>
                  <a:cs typeface="Radley"/>
                  <a:sym typeface="Radley"/>
                </a:rPr>
                <a:t>This data set of is of two financial years (2013-2014) give us a comprehensive understanding about the product sold to different countries, the segment in which they belong , the manufacturing cost of the product, the number of units sold , the discount offered on the product and the dates in which the product has been shipped.</a:t>
              </a:r>
            </a:p>
            <a:p>
              <a:pPr algn="ctr">
                <a:lnSpc>
                  <a:spcPts val="3700"/>
                </a:lnSpc>
              </a:pPr>
              <a:r>
                <a:rPr lang="en-US" sz="2681">
                  <a:solidFill>
                    <a:srgbClr val="FFFFFF"/>
                  </a:solidFill>
                  <a:latin typeface="Radley"/>
                  <a:ea typeface="Radley"/>
                  <a:cs typeface="Radley"/>
                  <a:sym typeface="Radley"/>
                </a:rPr>
                <a:t>           Lastly the cost of goods sold, the gross sales of the product in different country and profit earned in the entire transaction.</a:t>
              </a:r>
            </a:p>
            <a:p>
              <a:pPr algn="ctr">
                <a:lnSpc>
                  <a:spcPts val="3700"/>
                </a:lnSpc>
              </a:pPr>
              <a:r>
                <a:rPr lang="en-US" sz="2681">
                  <a:solidFill>
                    <a:srgbClr val="FFFFFF"/>
                  </a:solidFill>
                  <a:latin typeface="Radley"/>
                  <a:ea typeface="Radley"/>
                  <a:cs typeface="Radley"/>
                  <a:sym typeface="Radley"/>
                </a:rPr>
                <a:t>           With this data information we get to know about the growth rate of the company year on year secondly we can get to know which product is getting more demands in the countries and how much profit was earned from there so that in future we can keep the stocks ready by the particular date to deliver to that country in which demand is maximum and predict the product or segment on which we have to make changes for improvement ,which will optimize the growth and efficiency of the company.</a:t>
              </a:r>
            </a:p>
            <a:p>
              <a:pPr algn="ctr" marL="0" indent="0" lvl="0">
                <a:lnSpc>
                  <a:spcPts val="4114"/>
                </a:lnSpc>
                <a:spcBef>
                  <a:spcPct val="0"/>
                </a:spcBef>
              </a:pPr>
            </a:p>
          </p:txBody>
        </p:sp>
      </p:grpSp>
      <p:sp>
        <p:nvSpPr>
          <p:cNvPr name="Freeform 9" id="9"/>
          <p:cNvSpPr/>
          <p:nvPr/>
        </p:nvSpPr>
        <p:spPr>
          <a:xfrm flipH="false" flipV="false" rot="0">
            <a:off x="16444928" y="2123738"/>
            <a:ext cx="960682" cy="1052540"/>
          </a:xfrm>
          <a:custGeom>
            <a:avLst/>
            <a:gdLst/>
            <a:ahLst/>
            <a:cxnLst/>
            <a:rect r="r" b="b" t="t" l="l"/>
            <a:pathLst>
              <a:path h="1052540" w="960682">
                <a:moveTo>
                  <a:pt x="0" y="0"/>
                </a:moveTo>
                <a:lnTo>
                  <a:pt x="960683" y="0"/>
                </a:lnTo>
                <a:lnTo>
                  <a:pt x="960683"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2123738"/>
            <a:ext cx="1268693" cy="1211025"/>
          </a:xfrm>
          <a:custGeom>
            <a:avLst/>
            <a:gdLst/>
            <a:ahLst/>
            <a:cxnLst/>
            <a:rect r="r" b="b" t="t" l="l"/>
            <a:pathLst>
              <a:path h="1211025" w="1268693">
                <a:moveTo>
                  <a:pt x="0" y="0"/>
                </a:moveTo>
                <a:lnTo>
                  <a:pt x="1268693" y="0"/>
                </a:lnTo>
                <a:lnTo>
                  <a:pt x="1268693" y="1211026"/>
                </a:lnTo>
                <a:lnTo>
                  <a:pt x="0" y="12110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108349" y="1129742"/>
            <a:ext cx="11552977" cy="1165080"/>
          </a:xfrm>
          <a:prstGeom prst="rect">
            <a:avLst/>
          </a:prstGeom>
        </p:spPr>
        <p:txBody>
          <a:bodyPr anchor="t" rtlCol="false" tIns="0" lIns="0" bIns="0" rIns="0">
            <a:spAutoFit/>
          </a:bodyPr>
          <a:lstStyle/>
          <a:p>
            <a:pPr algn="ctr">
              <a:lnSpc>
                <a:spcPts val="9587"/>
              </a:lnSpc>
            </a:pPr>
            <a:r>
              <a:rPr lang="en-US" b="true" sz="6947" spc="-138">
                <a:solidFill>
                  <a:srgbClr val="2A2E30"/>
                </a:solidFill>
                <a:latin typeface="Arsenal Bold"/>
                <a:ea typeface="Arsenal Bold"/>
                <a:cs typeface="Arsenal Bold"/>
                <a:sym typeface="Arsenal Bold"/>
              </a:rPr>
              <a:t>Summary of the Data-set</a:t>
            </a:r>
          </a:p>
        </p:txBody>
      </p:sp>
      <p:sp>
        <p:nvSpPr>
          <p:cNvPr name="Freeform 12" id="12"/>
          <p:cNvSpPr/>
          <p:nvPr/>
        </p:nvSpPr>
        <p:spPr>
          <a:xfrm flipH="false" flipV="false" rot="-4176364">
            <a:off x="-5105763" y="5031367"/>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820430"/>
            <a:chOff x="0" y="0"/>
            <a:chExt cx="4816593" cy="479455"/>
          </a:xfrm>
        </p:grpSpPr>
        <p:sp>
          <p:nvSpPr>
            <p:cNvPr name="Freeform 4" id="4"/>
            <p:cNvSpPr/>
            <p:nvPr/>
          </p:nvSpPr>
          <p:spPr>
            <a:xfrm flipH="false" flipV="false" rot="0">
              <a:off x="0" y="0"/>
              <a:ext cx="4816592" cy="479455"/>
            </a:xfrm>
            <a:custGeom>
              <a:avLst/>
              <a:gdLst/>
              <a:ahLst/>
              <a:cxnLst/>
              <a:rect r="r" b="b" t="t" l="l"/>
              <a:pathLst>
                <a:path h="479455" w="4816592">
                  <a:moveTo>
                    <a:pt x="0" y="0"/>
                  </a:moveTo>
                  <a:lnTo>
                    <a:pt x="4816592" y="0"/>
                  </a:lnTo>
                  <a:lnTo>
                    <a:pt x="4816592" y="479455"/>
                  </a:lnTo>
                  <a:lnTo>
                    <a:pt x="0" y="479455"/>
                  </a:lnTo>
                  <a:close/>
                </a:path>
              </a:pathLst>
            </a:custGeom>
            <a:solidFill>
              <a:srgbClr val="152039"/>
            </a:solidFill>
          </p:spPr>
        </p:sp>
        <p:sp>
          <p:nvSpPr>
            <p:cNvPr name="TextBox 5" id="5"/>
            <p:cNvSpPr txBox="true"/>
            <p:nvPr/>
          </p:nvSpPr>
          <p:spPr>
            <a:xfrm>
              <a:off x="0" y="-19050"/>
              <a:ext cx="4816593" cy="49850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8" id="8"/>
          <p:cNvGrpSpPr/>
          <p:nvPr/>
        </p:nvGrpSpPr>
        <p:grpSpPr>
          <a:xfrm rot="0">
            <a:off x="2309635" y="2058555"/>
            <a:ext cx="13872916" cy="6185177"/>
            <a:chOff x="0" y="0"/>
            <a:chExt cx="2679086" cy="1194458"/>
          </a:xfrm>
        </p:grpSpPr>
        <p:sp>
          <p:nvSpPr>
            <p:cNvPr name="Freeform 9" id="9"/>
            <p:cNvSpPr/>
            <p:nvPr/>
          </p:nvSpPr>
          <p:spPr>
            <a:xfrm flipH="false" flipV="false" rot="0">
              <a:off x="0" y="0"/>
              <a:ext cx="2679086" cy="1194458"/>
            </a:xfrm>
            <a:custGeom>
              <a:avLst/>
              <a:gdLst/>
              <a:ahLst/>
              <a:cxnLst/>
              <a:rect r="r" b="b" t="t" l="l"/>
              <a:pathLst>
                <a:path h="1194458" w="2679086">
                  <a:moveTo>
                    <a:pt x="10603" y="0"/>
                  </a:moveTo>
                  <a:lnTo>
                    <a:pt x="2668482" y="0"/>
                  </a:lnTo>
                  <a:cubicBezTo>
                    <a:pt x="2674339" y="0"/>
                    <a:pt x="2679086" y="4747"/>
                    <a:pt x="2679086" y="10603"/>
                  </a:cubicBezTo>
                  <a:lnTo>
                    <a:pt x="2679086" y="1183855"/>
                  </a:lnTo>
                  <a:cubicBezTo>
                    <a:pt x="2679086" y="1189711"/>
                    <a:pt x="2674339" y="1194458"/>
                    <a:pt x="2668482" y="1194458"/>
                  </a:cubicBezTo>
                  <a:lnTo>
                    <a:pt x="10603" y="1194458"/>
                  </a:lnTo>
                  <a:cubicBezTo>
                    <a:pt x="4747" y="1194458"/>
                    <a:pt x="0" y="1189711"/>
                    <a:pt x="0" y="1183855"/>
                  </a:cubicBezTo>
                  <a:lnTo>
                    <a:pt x="0" y="10603"/>
                  </a:lnTo>
                  <a:cubicBezTo>
                    <a:pt x="0" y="4747"/>
                    <a:pt x="4747" y="0"/>
                    <a:pt x="10603" y="0"/>
                  </a:cubicBez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2679086" cy="121350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3018952" y="-3022154"/>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447231" y="-1370741"/>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561540" y="2281552"/>
            <a:ext cx="13344625" cy="5765124"/>
          </a:xfrm>
          <a:custGeom>
            <a:avLst/>
            <a:gdLst/>
            <a:ahLst/>
            <a:cxnLst/>
            <a:rect r="r" b="b" t="t" l="l"/>
            <a:pathLst>
              <a:path h="5765124" w="13344625">
                <a:moveTo>
                  <a:pt x="0" y="0"/>
                </a:moveTo>
                <a:lnTo>
                  <a:pt x="13344624" y="0"/>
                </a:lnTo>
                <a:lnTo>
                  <a:pt x="13344624" y="5765124"/>
                </a:lnTo>
                <a:lnTo>
                  <a:pt x="0" y="5765124"/>
                </a:lnTo>
                <a:lnTo>
                  <a:pt x="0" y="0"/>
                </a:lnTo>
                <a:close/>
              </a:path>
            </a:pathLst>
          </a:custGeom>
          <a:blipFill>
            <a:blip r:embed="rId7"/>
            <a:stretch>
              <a:fillRect l="-57" t="-310" r="-57" b="0"/>
            </a:stretch>
          </a:blipFill>
          <a:ln w="38100" cap="sq">
            <a:solidFill>
              <a:srgbClr val="000000"/>
            </a:solidFill>
            <a:prstDash val="solid"/>
            <a:miter/>
          </a:ln>
        </p:spPr>
      </p:sp>
      <p:sp>
        <p:nvSpPr>
          <p:cNvPr name="TextBox 14" id="14"/>
          <p:cNvSpPr txBox="true"/>
          <p:nvPr/>
        </p:nvSpPr>
        <p:spPr>
          <a:xfrm rot="0">
            <a:off x="3690980" y="306142"/>
            <a:ext cx="10906040" cy="1165080"/>
          </a:xfrm>
          <a:prstGeom prst="rect">
            <a:avLst/>
          </a:prstGeom>
        </p:spPr>
        <p:txBody>
          <a:bodyPr anchor="t" rtlCol="false" tIns="0" lIns="0" bIns="0" rIns="0">
            <a:spAutoFit/>
          </a:bodyPr>
          <a:lstStyle/>
          <a:p>
            <a:pPr algn="ctr" marL="0" indent="0" lvl="0">
              <a:lnSpc>
                <a:spcPts val="9587"/>
              </a:lnSpc>
              <a:spcBef>
                <a:spcPct val="0"/>
              </a:spcBef>
            </a:pPr>
            <a:r>
              <a:rPr lang="en-US" b="true" sz="6947" spc="-138" strike="noStrike" u="none">
                <a:solidFill>
                  <a:srgbClr val="FDFBFB"/>
                </a:solidFill>
                <a:latin typeface="Arsenal Bold"/>
                <a:ea typeface="Arsenal Bold"/>
                <a:cs typeface="Arsenal Bold"/>
                <a:sym typeface="Arsenal Bold"/>
              </a:rPr>
              <a:t>Statistical Tests</a:t>
            </a:r>
          </a:p>
        </p:txBody>
      </p:sp>
      <p:sp>
        <p:nvSpPr>
          <p:cNvPr name="TextBox 15" id="15"/>
          <p:cNvSpPr txBox="true"/>
          <p:nvPr/>
        </p:nvSpPr>
        <p:spPr>
          <a:xfrm rot="0">
            <a:off x="2547016" y="8445217"/>
            <a:ext cx="13488644" cy="1400424"/>
          </a:xfrm>
          <a:prstGeom prst="rect">
            <a:avLst/>
          </a:prstGeom>
        </p:spPr>
        <p:txBody>
          <a:bodyPr anchor="t" rtlCol="false" tIns="0" lIns="0" bIns="0" rIns="0">
            <a:spAutoFit/>
          </a:bodyPr>
          <a:lstStyle/>
          <a:p>
            <a:pPr algn="l" marL="444392" indent="-222196" lvl="1">
              <a:lnSpc>
                <a:spcPts val="2840"/>
              </a:lnSpc>
              <a:buFont typeface="Arial"/>
              <a:buChar char="•"/>
            </a:pPr>
            <a:r>
              <a:rPr lang="en-US" b="true" sz="2058" spc="-30">
                <a:solidFill>
                  <a:srgbClr val="152039"/>
                </a:solidFill>
                <a:latin typeface="Prompt Bold"/>
                <a:ea typeface="Prompt Bold"/>
                <a:cs typeface="Prompt Bold"/>
                <a:sym typeface="Prompt Bold"/>
              </a:rPr>
              <a:t>Performed t-test to find out if there is any effect on the profit by offering attractive discounts on the product.</a:t>
            </a:r>
          </a:p>
          <a:p>
            <a:pPr algn="l" marL="444392" indent="-222196" lvl="1">
              <a:lnSpc>
                <a:spcPts val="2840"/>
              </a:lnSpc>
              <a:buFont typeface="Arial"/>
              <a:buChar char="•"/>
            </a:pPr>
            <a:r>
              <a:rPr lang="en-US" b="true" sz="2058" spc="-30">
                <a:solidFill>
                  <a:srgbClr val="152039"/>
                </a:solidFill>
                <a:latin typeface="Prompt Bold"/>
                <a:ea typeface="Prompt Bold"/>
                <a:cs typeface="Prompt Bold"/>
                <a:sym typeface="Prompt Bold"/>
              </a:rPr>
              <a:t>The test failed to reject the null hypothesis which means there is a significant increase in profit by offering discounts.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8790134" y="-10662364"/>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48888" y="-4594967"/>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1008" y="2131344"/>
            <a:ext cx="11082064" cy="7055890"/>
          </a:xfrm>
          <a:custGeom>
            <a:avLst/>
            <a:gdLst/>
            <a:ahLst/>
            <a:cxnLst/>
            <a:rect r="r" b="b" t="t" l="l"/>
            <a:pathLst>
              <a:path h="7055890" w="11082064">
                <a:moveTo>
                  <a:pt x="0" y="0"/>
                </a:moveTo>
                <a:lnTo>
                  <a:pt x="11082063" y="0"/>
                </a:lnTo>
                <a:lnTo>
                  <a:pt x="11082063" y="7055890"/>
                </a:lnTo>
                <a:lnTo>
                  <a:pt x="0" y="7055890"/>
                </a:lnTo>
                <a:lnTo>
                  <a:pt x="0" y="0"/>
                </a:lnTo>
                <a:close/>
              </a:path>
            </a:pathLst>
          </a:custGeom>
          <a:blipFill>
            <a:blip r:embed="rId6"/>
            <a:stretch>
              <a:fillRect l="-346" t="0" r="0" b="0"/>
            </a:stretch>
          </a:blipFill>
          <a:ln w="47625" cap="rnd">
            <a:solidFill>
              <a:srgbClr val="000000"/>
            </a:solidFill>
            <a:prstDash val="solid"/>
            <a:round/>
          </a:ln>
        </p:spPr>
      </p:sp>
      <p:sp>
        <p:nvSpPr>
          <p:cNvPr name="TextBox 5" id="5"/>
          <p:cNvSpPr txBox="true"/>
          <p:nvPr/>
        </p:nvSpPr>
        <p:spPr>
          <a:xfrm rot="0">
            <a:off x="4246271" y="368180"/>
            <a:ext cx="12296352" cy="1206740"/>
          </a:xfrm>
          <a:prstGeom prst="rect">
            <a:avLst/>
          </a:prstGeom>
        </p:spPr>
        <p:txBody>
          <a:bodyPr anchor="t" rtlCol="false" tIns="0" lIns="0" bIns="0" rIns="0">
            <a:spAutoFit/>
          </a:bodyPr>
          <a:lstStyle/>
          <a:p>
            <a:pPr algn="l">
              <a:lnSpc>
                <a:spcPts val="9947"/>
              </a:lnSpc>
            </a:pPr>
            <a:r>
              <a:rPr lang="en-US" sz="7208" spc="-144" b="true">
                <a:solidFill>
                  <a:srgbClr val="06327D"/>
                </a:solidFill>
                <a:latin typeface="Arsenal Bold"/>
                <a:ea typeface="Arsenal Bold"/>
                <a:cs typeface="Arsenal Bold"/>
                <a:sym typeface="Arsenal Bold"/>
              </a:rPr>
              <a:t>Data cleaning and Excel Charts</a:t>
            </a:r>
          </a:p>
        </p:txBody>
      </p:sp>
      <p:sp>
        <p:nvSpPr>
          <p:cNvPr name="TextBox 6" id="6"/>
          <p:cNvSpPr txBox="true"/>
          <p:nvPr/>
        </p:nvSpPr>
        <p:spPr>
          <a:xfrm rot="0">
            <a:off x="1141898" y="3044551"/>
            <a:ext cx="5719109" cy="1495789"/>
          </a:xfrm>
          <a:prstGeom prst="rect">
            <a:avLst/>
          </a:prstGeom>
        </p:spPr>
        <p:txBody>
          <a:bodyPr anchor="t" rtlCol="false" tIns="0" lIns="0" bIns="0" rIns="0">
            <a:spAutoFit/>
          </a:bodyPr>
          <a:lstStyle/>
          <a:p>
            <a:pPr algn="l" marL="625699" indent="-312850" lvl="1">
              <a:lnSpc>
                <a:spcPts val="3999"/>
              </a:lnSpc>
              <a:buFont typeface="Arial"/>
              <a:buChar char="•"/>
            </a:pPr>
            <a:r>
              <a:rPr lang="en-US" sz="2898">
                <a:solidFill>
                  <a:srgbClr val="2A2E30"/>
                </a:solidFill>
                <a:latin typeface="Radley"/>
                <a:ea typeface="Radley"/>
                <a:cs typeface="Radley"/>
                <a:sym typeface="Radley"/>
              </a:rPr>
              <a:t>Performed data cleaning and inserted pivot table to manage the data and charts to visualize.</a:t>
            </a:r>
          </a:p>
        </p:txBody>
      </p:sp>
      <p:sp>
        <p:nvSpPr>
          <p:cNvPr name="TextBox 7" id="7"/>
          <p:cNvSpPr txBox="true"/>
          <p:nvPr/>
        </p:nvSpPr>
        <p:spPr>
          <a:xfrm rot="0">
            <a:off x="2318266" y="4694903"/>
            <a:ext cx="2347348" cy="811469"/>
          </a:xfrm>
          <a:prstGeom prst="rect">
            <a:avLst/>
          </a:prstGeom>
        </p:spPr>
        <p:txBody>
          <a:bodyPr anchor="t" rtlCol="false" tIns="0" lIns="0" bIns="0" rIns="0">
            <a:spAutoFit/>
          </a:bodyPr>
          <a:lstStyle/>
          <a:p>
            <a:pPr algn="ctr">
              <a:lnSpc>
                <a:spcPts val="6720"/>
              </a:lnSpc>
            </a:pPr>
            <a:r>
              <a:rPr lang="en-US" sz="4800" b="true">
                <a:solidFill>
                  <a:srgbClr val="2A2E30"/>
                </a:solidFill>
                <a:latin typeface="Canva Sans Bold"/>
                <a:ea typeface="Canva Sans Bold"/>
                <a:cs typeface="Canva Sans Bold"/>
                <a:sym typeface="Canva Sans Bold"/>
              </a:rPr>
              <a:t>Insights</a:t>
            </a:r>
          </a:p>
        </p:txBody>
      </p:sp>
      <p:sp>
        <p:nvSpPr>
          <p:cNvPr name="TextBox 8" id="8"/>
          <p:cNvSpPr txBox="true"/>
          <p:nvPr/>
        </p:nvSpPr>
        <p:spPr>
          <a:xfrm rot="0">
            <a:off x="233040" y="5621844"/>
            <a:ext cx="6517800" cy="3682877"/>
          </a:xfrm>
          <a:prstGeom prst="rect">
            <a:avLst/>
          </a:prstGeom>
        </p:spPr>
        <p:txBody>
          <a:bodyPr anchor="t" rtlCol="false" tIns="0" lIns="0" bIns="0" rIns="0">
            <a:spAutoFit/>
          </a:bodyPr>
          <a:lstStyle/>
          <a:p>
            <a:pPr algn="l" marL="517752" indent="-258876" lvl="1">
              <a:lnSpc>
                <a:spcPts val="2446"/>
              </a:lnSpc>
              <a:buFont typeface="Arial"/>
              <a:buChar char="•"/>
            </a:pPr>
            <a:r>
              <a:rPr lang="en-US" sz="2398">
                <a:solidFill>
                  <a:srgbClr val="2A2E30"/>
                </a:solidFill>
                <a:latin typeface="Helvetica World"/>
                <a:ea typeface="Helvetica World"/>
                <a:cs typeface="Helvetica World"/>
                <a:sym typeface="Helvetica World"/>
              </a:rPr>
              <a:t>The highest selling product is VTT.</a:t>
            </a:r>
          </a:p>
          <a:p>
            <a:pPr algn="l">
              <a:lnSpc>
                <a:spcPts val="2446"/>
              </a:lnSpc>
            </a:pPr>
          </a:p>
          <a:p>
            <a:pPr algn="l" marL="517752" indent="-258876" lvl="1">
              <a:lnSpc>
                <a:spcPts val="2446"/>
              </a:lnSpc>
              <a:buFont typeface="Arial"/>
              <a:buChar char="•"/>
            </a:pPr>
            <a:r>
              <a:rPr lang="en-US" sz="2398">
                <a:solidFill>
                  <a:srgbClr val="2A2E30"/>
                </a:solidFill>
                <a:latin typeface="Helvetica World"/>
                <a:ea typeface="Helvetica World"/>
                <a:cs typeface="Helvetica World"/>
                <a:sym typeface="Helvetica World"/>
              </a:rPr>
              <a:t>Max profit is earned from government and most profitable product is Paseo.</a:t>
            </a:r>
          </a:p>
          <a:p>
            <a:pPr algn="l">
              <a:lnSpc>
                <a:spcPts val="2446"/>
              </a:lnSpc>
            </a:pPr>
          </a:p>
          <a:p>
            <a:pPr algn="l" marL="517752" indent="-258876" lvl="1">
              <a:lnSpc>
                <a:spcPts val="2446"/>
              </a:lnSpc>
              <a:buFont typeface="Arial"/>
              <a:buChar char="•"/>
            </a:pPr>
            <a:r>
              <a:rPr lang="en-US" sz="2398">
                <a:solidFill>
                  <a:srgbClr val="2A2E30"/>
                </a:solidFill>
                <a:latin typeface="Helvetica World"/>
                <a:ea typeface="Helvetica World"/>
                <a:cs typeface="Helvetica World"/>
                <a:sym typeface="Helvetica World"/>
              </a:rPr>
              <a:t>However there is loss in segment enterprise.</a:t>
            </a:r>
          </a:p>
          <a:p>
            <a:pPr algn="l">
              <a:lnSpc>
                <a:spcPts val="2446"/>
              </a:lnSpc>
            </a:pPr>
          </a:p>
          <a:p>
            <a:pPr algn="l" marL="517752" indent="-258876" lvl="1">
              <a:lnSpc>
                <a:spcPts val="2446"/>
              </a:lnSpc>
              <a:buFont typeface="Arial"/>
              <a:buChar char="•"/>
            </a:pPr>
            <a:r>
              <a:rPr lang="en-US" sz="2398">
                <a:solidFill>
                  <a:srgbClr val="2A2E30"/>
                </a:solidFill>
                <a:latin typeface="Helvetica World"/>
                <a:ea typeface="Helvetica World"/>
                <a:cs typeface="Helvetica World"/>
                <a:sym typeface="Helvetica World"/>
              </a:rPr>
              <a:t>Sales in U.S.A is the maximum which is around 21.6 % of the total sales.</a:t>
            </a:r>
          </a:p>
          <a:p>
            <a:pPr algn="l">
              <a:lnSpc>
                <a:spcPts val="2446"/>
              </a:lnSpc>
            </a:pPr>
          </a:p>
          <a:p>
            <a:pPr algn="l" marL="517752" indent="-258876" lvl="1">
              <a:lnSpc>
                <a:spcPts val="2446"/>
              </a:lnSpc>
              <a:buFont typeface="Arial"/>
              <a:buChar char="•"/>
            </a:pPr>
            <a:r>
              <a:rPr lang="en-US" sz="2398">
                <a:solidFill>
                  <a:srgbClr val="2A2E30"/>
                </a:solidFill>
                <a:latin typeface="Helvetica World"/>
                <a:ea typeface="Helvetica World"/>
                <a:cs typeface="Helvetica World"/>
                <a:sym typeface="Helvetica World"/>
              </a:rPr>
              <a:t>Maximum sales done in the last quarter of both the year, most active month is October.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635917" y="4209334"/>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3523881" y="1610513"/>
            <a:ext cx="1132878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3273340" y="1376969"/>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327D"/>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4602120" y="1340922"/>
            <a:ext cx="501082" cy="50108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327D"/>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10799999">
            <a:off x="-4311196" y="-5469513"/>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39000" y="2368860"/>
            <a:ext cx="8764079" cy="7163241"/>
          </a:xfrm>
          <a:custGeom>
            <a:avLst/>
            <a:gdLst/>
            <a:ahLst/>
            <a:cxnLst/>
            <a:rect r="r" b="b" t="t" l="l"/>
            <a:pathLst>
              <a:path h="7163241" w="8764079">
                <a:moveTo>
                  <a:pt x="0" y="0"/>
                </a:moveTo>
                <a:lnTo>
                  <a:pt x="8764079" y="0"/>
                </a:lnTo>
                <a:lnTo>
                  <a:pt x="8764079" y="7163241"/>
                </a:lnTo>
                <a:lnTo>
                  <a:pt x="0" y="7163241"/>
                </a:lnTo>
                <a:lnTo>
                  <a:pt x="0" y="0"/>
                </a:lnTo>
                <a:close/>
              </a:path>
            </a:pathLst>
          </a:custGeom>
          <a:blipFill>
            <a:blip r:embed="rId7"/>
            <a:stretch>
              <a:fillRect l="0" t="0" r="0" b="0"/>
            </a:stretch>
          </a:blipFill>
          <a:ln w="47625" cap="sq">
            <a:solidFill>
              <a:srgbClr val="000000"/>
            </a:solidFill>
            <a:prstDash val="solid"/>
            <a:miter/>
          </a:ln>
        </p:spPr>
      </p:sp>
      <p:sp>
        <p:nvSpPr>
          <p:cNvPr name="TextBox 13" id="13"/>
          <p:cNvSpPr txBox="true"/>
          <p:nvPr/>
        </p:nvSpPr>
        <p:spPr>
          <a:xfrm rot="0">
            <a:off x="4809671" y="127135"/>
            <a:ext cx="8668658" cy="1249834"/>
          </a:xfrm>
          <a:prstGeom prst="rect">
            <a:avLst/>
          </a:prstGeom>
        </p:spPr>
        <p:txBody>
          <a:bodyPr anchor="t" rtlCol="false" tIns="0" lIns="0" bIns="0" rIns="0">
            <a:spAutoFit/>
          </a:bodyPr>
          <a:lstStyle/>
          <a:p>
            <a:pPr algn="l" marL="0" indent="0" lvl="0">
              <a:lnSpc>
                <a:spcPts val="10223"/>
              </a:lnSpc>
              <a:spcBef>
                <a:spcPct val="0"/>
              </a:spcBef>
            </a:pPr>
            <a:r>
              <a:rPr lang="en-US" b="true" sz="7408" spc="-148" strike="noStrike" u="none">
                <a:solidFill>
                  <a:srgbClr val="06327D"/>
                </a:solidFill>
                <a:latin typeface="Arsenal Bold"/>
                <a:ea typeface="Arsenal Bold"/>
                <a:cs typeface="Arsenal Bold"/>
                <a:sym typeface="Arsenal Bold"/>
              </a:rPr>
              <a:t>Inserting data into SQL</a:t>
            </a:r>
          </a:p>
        </p:txBody>
      </p:sp>
      <p:grpSp>
        <p:nvGrpSpPr>
          <p:cNvPr name="Group 14" id="14"/>
          <p:cNvGrpSpPr/>
          <p:nvPr/>
        </p:nvGrpSpPr>
        <p:grpSpPr>
          <a:xfrm rot="0">
            <a:off x="1117063" y="2092545"/>
            <a:ext cx="9190176" cy="7688383"/>
            <a:chOff x="0" y="0"/>
            <a:chExt cx="1774772" cy="1484752"/>
          </a:xfrm>
        </p:grpSpPr>
        <p:sp>
          <p:nvSpPr>
            <p:cNvPr name="Freeform 15" id="15"/>
            <p:cNvSpPr/>
            <p:nvPr/>
          </p:nvSpPr>
          <p:spPr>
            <a:xfrm flipH="false" flipV="false" rot="0">
              <a:off x="0" y="0"/>
              <a:ext cx="1774772" cy="1484752"/>
            </a:xfrm>
            <a:custGeom>
              <a:avLst/>
              <a:gdLst/>
              <a:ahLst/>
              <a:cxnLst/>
              <a:rect r="r" b="b" t="t" l="l"/>
              <a:pathLst>
                <a:path h="1484752" w="1774772">
                  <a:moveTo>
                    <a:pt x="16006" y="0"/>
                  </a:moveTo>
                  <a:lnTo>
                    <a:pt x="1758766" y="0"/>
                  </a:lnTo>
                  <a:cubicBezTo>
                    <a:pt x="1767606" y="0"/>
                    <a:pt x="1774772" y="7166"/>
                    <a:pt x="1774772" y="16006"/>
                  </a:cubicBezTo>
                  <a:lnTo>
                    <a:pt x="1774772" y="1468746"/>
                  </a:lnTo>
                  <a:cubicBezTo>
                    <a:pt x="1774772" y="1472991"/>
                    <a:pt x="1773086" y="1477062"/>
                    <a:pt x="1770084" y="1480064"/>
                  </a:cubicBezTo>
                  <a:cubicBezTo>
                    <a:pt x="1767083" y="1483065"/>
                    <a:pt x="1763011" y="1484752"/>
                    <a:pt x="1758766" y="1484752"/>
                  </a:cubicBezTo>
                  <a:lnTo>
                    <a:pt x="16006" y="1484752"/>
                  </a:lnTo>
                  <a:cubicBezTo>
                    <a:pt x="7166" y="1484752"/>
                    <a:pt x="0" y="1477586"/>
                    <a:pt x="0" y="1468746"/>
                  </a:cubicBezTo>
                  <a:lnTo>
                    <a:pt x="0" y="16006"/>
                  </a:lnTo>
                  <a:cubicBezTo>
                    <a:pt x="0" y="7166"/>
                    <a:pt x="7166" y="0"/>
                    <a:pt x="16006" y="0"/>
                  </a:cubicBezTo>
                  <a:close/>
                </a:path>
              </a:pathLst>
            </a:custGeom>
            <a:solidFill>
              <a:srgbClr val="000000">
                <a:alpha val="0"/>
              </a:srgbClr>
            </a:solidFill>
            <a:ln w="38100" cap="sq">
              <a:solidFill>
                <a:srgbClr val="000000"/>
              </a:solidFill>
              <a:prstDash val="solid"/>
              <a:miter/>
            </a:ln>
          </p:spPr>
        </p:sp>
        <p:sp>
          <p:nvSpPr>
            <p:cNvPr name="TextBox 16" id="16"/>
            <p:cNvSpPr txBox="true"/>
            <p:nvPr/>
          </p:nvSpPr>
          <p:spPr>
            <a:xfrm>
              <a:off x="0" y="-19050"/>
              <a:ext cx="1774772" cy="1503802"/>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0901963" y="2518737"/>
            <a:ext cx="5916663" cy="4721368"/>
            <a:chOff x="0" y="0"/>
            <a:chExt cx="1558298" cy="1243488"/>
          </a:xfrm>
        </p:grpSpPr>
        <p:sp>
          <p:nvSpPr>
            <p:cNvPr name="Freeform 18" id="18"/>
            <p:cNvSpPr/>
            <p:nvPr/>
          </p:nvSpPr>
          <p:spPr>
            <a:xfrm flipH="false" flipV="false" rot="0">
              <a:off x="0" y="0"/>
              <a:ext cx="1558298" cy="1243488"/>
            </a:xfrm>
            <a:custGeom>
              <a:avLst/>
              <a:gdLst/>
              <a:ahLst/>
              <a:cxnLst/>
              <a:rect r="r" b="b" t="t" l="l"/>
              <a:pathLst>
                <a:path h="1243488" w="1558298">
                  <a:moveTo>
                    <a:pt x="27478" y="0"/>
                  </a:moveTo>
                  <a:lnTo>
                    <a:pt x="1530820" y="0"/>
                  </a:lnTo>
                  <a:cubicBezTo>
                    <a:pt x="1538107" y="0"/>
                    <a:pt x="1545097" y="2895"/>
                    <a:pt x="1550250" y="8048"/>
                  </a:cubicBezTo>
                  <a:cubicBezTo>
                    <a:pt x="1555403" y="13201"/>
                    <a:pt x="1558298" y="20191"/>
                    <a:pt x="1558298" y="27478"/>
                  </a:cubicBezTo>
                  <a:lnTo>
                    <a:pt x="1558298" y="1216010"/>
                  </a:lnTo>
                  <a:cubicBezTo>
                    <a:pt x="1558298" y="1231186"/>
                    <a:pt x="1545996" y="1243488"/>
                    <a:pt x="1530820" y="1243488"/>
                  </a:cubicBezTo>
                  <a:lnTo>
                    <a:pt x="27478" y="1243488"/>
                  </a:lnTo>
                  <a:cubicBezTo>
                    <a:pt x="12302" y="1243488"/>
                    <a:pt x="0" y="1231186"/>
                    <a:pt x="0" y="1216010"/>
                  </a:cubicBezTo>
                  <a:lnTo>
                    <a:pt x="0" y="27478"/>
                  </a:lnTo>
                  <a:cubicBezTo>
                    <a:pt x="0" y="12302"/>
                    <a:pt x="12302" y="0"/>
                    <a:pt x="27478" y="0"/>
                  </a:cubicBezTo>
                  <a:close/>
                </a:path>
              </a:pathLst>
            </a:custGeom>
            <a:solidFill>
              <a:srgbClr val="345C72"/>
            </a:solidFill>
          </p:spPr>
        </p:sp>
        <p:sp>
          <p:nvSpPr>
            <p:cNvPr name="TextBox 19" id="19"/>
            <p:cNvSpPr txBox="true"/>
            <p:nvPr/>
          </p:nvSpPr>
          <p:spPr>
            <a:xfrm>
              <a:off x="0" y="-57150"/>
              <a:ext cx="1558298" cy="1300638"/>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20" id="20"/>
          <p:cNvSpPr txBox="true"/>
          <p:nvPr/>
        </p:nvSpPr>
        <p:spPr>
          <a:xfrm rot="0">
            <a:off x="11131867" y="2725456"/>
            <a:ext cx="5456857" cy="4281420"/>
          </a:xfrm>
          <a:prstGeom prst="rect">
            <a:avLst/>
          </a:prstGeom>
        </p:spPr>
        <p:txBody>
          <a:bodyPr anchor="t" rtlCol="false" tIns="0" lIns="0" bIns="0" rIns="0">
            <a:spAutoFit/>
          </a:bodyPr>
          <a:lstStyle/>
          <a:p>
            <a:pPr algn="ctr">
              <a:lnSpc>
                <a:spcPts val="3139"/>
              </a:lnSpc>
            </a:pPr>
            <a:r>
              <a:rPr lang="en-US" sz="2275">
                <a:solidFill>
                  <a:srgbClr val="FDFBFB"/>
                </a:solidFill>
                <a:latin typeface="Space Mono"/>
                <a:ea typeface="Space Mono"/>
                <a:cs typeface="Space Mono"/>
                <a:sym typeface="Space Mono"/>
              </a:rPr>
              <a:t>Converted the Excel data-set from .xlsx to .csv file type and imported in MySQL by creating a database(Testbook) and creating table(Western_County_Finance) with the same column as mentioned in the data-set, using  “table data Import” option we can insert the data in the database.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6462343" y="551365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5063879" y="1005437"/>
            <a:ext cx="2195421" cy="2067907"/>
            <a:chOff x="0" y="0"/>
            <a:chExt cx="578218" cy="544634"/>
          </a:xfrm>
        </p:grpSpPr>
        <p:sp>
          <p:nvSpPr>
            <p:cNvPr name="Freeform 6" id="6"/>
            <p:cNvSpPr/>
            <p:nvPr/>
          </p:nvSpPr>
          <p:spPr>
            <a:xfrm flipH="false" flipV="false" rot="0">
              <a:off x="0" y="0"/>
              <a:ext cx="578218" cy="544634"/>
            </a:xfrm>
            <a:custGeom>
              <a:avLst/>
              <a:gdLst/>
              <a:ahLst/>
              <a:cxnLst/>
              <a:rect r="r" b="b" t="t" l="l"/>
              <a:pathLst>
                <a:path h="544634" w="578218">
                  <a:moveTo>
                    <a:pt x="74054" y="0"/>
                  </a:moveTo>
                  <a:lnTo>
                    <a:pt x="504164" y="0"/>
                  </a:lnTo>
                  <a:cubicBezTo>
                    <a:pt x="545063" y="0"/>
                    <a:pt x="578218" y="33155"/>
                    <a:pt x="578218" y="74054"/>
                  </a:cubicBezTo>
                  <a:lnTo>
                    <a:pt x="578218" y="470580"/>
                  </a:lnTo>
                  <a:cubicBezTo>
                    <a:pt x="578218" y="490220"/>
                    <a:pt x="570416" y="509056"/>
                    <a:pt x="556528" y="522944"/>
                  </a:cubicBezTo>
                  <a:cubicBezTo>
                    <a:pt x="542640" y="536832"/>
                    <a:pt x="523804" y="544634"/>
                    <a:pt x="504164" y="544634"/>
                  </a:cubicBezTo>
                  <a:lnTo>
                    <a:pt x="74054" y="544634"/>
                  </a:lnTo>
                  <a:cubicBezTo>
                    <a:pt x="33155" y="544634"/>
                    <a:pt x="0" y="511479"/>
                    <a:pt x="0" y="470580"/>
                  </a:cubicBezTo>
                  <a:lnTo>
                    <a:pt x="0" y="74054"/>
                  </a:lnTo>
                  <a:cubicBezTo>
                    <a:pt x="0" y="54414"/>
                    <a:pt x="7802" y="35578"/>
                    <a:pt x="21690" y="21690"/>
                  </a:cubicBezTo>
                  <a:cubicBezTo>
                    <a:pt x="35578" y="7802"/>
                    <a:pt x="54414" y="0"/>
                    <a:pt x="74054" y="0"/>
                  </a:cubicBezTo>
                  <a:close/>
                </a:path>
              </a:pathLst>
            </a:custGeom>
            <a:solidFill>
              <a:srgbClr val="345C72"/>
            </a:solidFill>
          </p:spPr>
        </p:sp>
        <p:sp>
          <p:nvSpPr>
            <p:cNvPr name="TextBox 7" id="7"/>
            <p:cNvSpPr txBox="true"/>
            <p:nvPr/>
          </p:nvSpPr>
          <p:spPr>
            <a:xfrm>
              <a:off x="0" y="-57150"/>
              <a:ext cx="578218" cy="601784"/>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15279798" y="1132876"/>
            <a:ext cx="1763583" cy="1813029"/>
          </a:xfrm>
          <a:custGeom>
            <a:avLst/>
            <a:gdLst/>
            <a:ahLst/>
            <a:cxnLst/>
            <a:rect r="r" b="b" t="t" l="l"/>
            <a:pathLst>
              <a:path h="1813029" w="1763583">
                <a:moveTo>
                  <a:pt x="0" y="0"/>
                </a:moveTo>
                <a:lnTo>
                  <a:pt x="1763583" y="0"/>
                </a:lnTo>
                <a:lnTo>
                  <a:pt x="1763583" y="1813029"/>
                </a:lnTo>
                <a:lnTo>
                  <a:pt x="0" y="18130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947648" y="2945905"/>
            <a:ext cx="10932400" cy="6506057"/>
          </a:xfrm>
          <a:custGeom>
            <a:avLst/>
            <a:gdLst/>
            <a:ahLst/>
            <a:cxnLst/>
            <a:rect r="r" b="b" t="t" l="l"/>
            <a:pathLst>
              <a:path h="6506057" w="10932400">
                <a:moveTo>
                  <a:pt x="0" y="0"/>
                </a:moveTo>
                <a:lnTo>
                  <a:pt x="10932400" y="0"/>
                </a:lnTo>
                <a:lnTo>
                  <a:pt x="10932400" y="6506057"/>
                </a:lnTo>
                <a:lnTo>
                  <a:pt x="0" y="6506057"/>
                </a:lnTo>
                <a:lnTo>
                  <a:pt x="0" y="0"/>
                </a:lnTo>
                <a:close/>
              </a:path>
            </a:pathLst>
          </a:custGeom>
          <a:blipFill>
            <a:blip r:embed="rId9"/>
            <a:stretch>
              <a:fillRect l="0" t="0" r="0" b="0"/>
            </a:stretch>
          </a:blipFill>
          <a:ln w="38100" cap="rnd">
            <a:solidFill>
              <a:srgbClr val="000000"/>
            </a:solidFill>
            <a:prstDash val="solid"/>
            <a:round/>
          </a:ln>
        </p:spPr>
      </p:sp>
      <p:sp>
        <p:nvSpPr>
          <p:cNvPr name="TextBox 10" id="10"/>
          <p:cNvSpPr txBox="true"/>
          <p:nvPr/>
        </p:nvSpPr>
        <p:spPr>
          <a:xfrm rot="0">
            <a:off x="2179539" y="1152525"/>
            <a:ext cx="11501481" cy="1313071"/>
          </a:xfrm>
          <a:prstGeom prst="rect">
            <a:avLst/>
          </a:prstGeom>
        </p:spPr>
        <p:txBody>
          <a:bodyPr anchor="t" rtlCol="false" tIns="0" lIns="0" bIns="0" rIns="0">
            <a:spAutoFit/>
          </a:bodyPr>
          <a:lstStyle/>
          <a:p>
            <a:pPr algn="l" marL="0" indent="0" lvl="0">
              <a:lnSpc>
                <a:spcPts val="9903"/>
              </a:lnSpc>
            </a:pPr>
            <a:r>
              <a:rPr lang="en-US" b="true" sz="9431" spc="-188">
                <a:solidFill>
                  <a:srgbClr val="2A2E30"/>
                </a:solidFill>
                <a:latin typeface="Arsenal Bold"/>
                <a:ea typeface="Arsenal Bold"/>
                <a:cs typeface="Arsenal Bold"/>
                <a:sym typeface="Arsenal Bold"/>
              </a:rPr>
              <a:t>Inserting data into SQL</a:t>
            </a:r>
          </a:p>
        </p:txBody>
      </p:sp>
      <p:sp>
        <p:nvSpPr>
          <p:cNvPr name="TextBox 11" id="11"/>
          <p:cNvSpPr txBox="true"/>
          <p:nvPr/>
        </p:nvSpPr>
        <p:spPr>
          <a:xfrm rot="0">
            <a:off x="1200073" y="4603792"/>
            <a:ext cx="3747575" cy="1595142"/>
          </a:xfrm>
          <a:prstGeom prst="rect">
            <a:avLst/>
          </a:prstGeom>
        </p:spPr>
        <p:txBody>
          <a:bodyPr anchor="t" rtlCol="false" tIns="0" lIns="0" bIns="0" rIns="0">
            <a:spAutoFit/>
          </a:bodyPr>
          <a:lstStyle/>
          <a:p>
            <a:pPr algn="l">
              <a:lnSpc>
                <a:spcPts val="3160"/>
              </a:lnSpc>
            </a:pPr>
            <a:r>
              <a:rPr lang="en-US" sz="2290">
                <a:solidFill>
                  <a:srgbClr val="2A2E30"/>
                </a:solidFill>
                <a:latin typeface="Archivo Black"/>
                <a:ea typeface="Archivo Black"/>
                <a:cs typeface="Archivo Black"/>
                <a:sym typeface="Archivo Black"/>
              </a:rPr>
              <a:t>Data inserted successfully and checked using “Select” query Statement.</a:t>
            </a:r>
          </a:p>
        </p:txBody>
      </p:sp>
      <p:sp>
        <p:nvSpPr>
          <p:cNvPr name="TextBox 12" id="12"/>
          <p:cNvSpPr txBox="true"/>
          <p:nvPr/>
        </p:nvSpPr>
        <p:spPr>
          <a:xfrm rot="0">
            <a:off x="8498723" y="6561861"/>
            <a:ext cx="4135657" cy="679328"/>
          </a:xfrm>
          <a:prstGeom prst="rect">
            <a:avLst/>
          </a:prstGeom>
        </p:spPr>
        <p:txBody>
          <a:bodyPr anchor="t" rtlCol="false" tIns="0" lIns="0" bIns="0" rIns="0">
            <a:spAutoFit/>
          </a:bodyPr>
          <a:lstStyle/>
          <a:p>
            <a:pPr algn="ctr">
              <a:lnSpc>
                <a:spcPts val="5562"/>
              </a:lnSpc>
            </a:pPr>
            <a:r>
              <a:rPr lang="en-US" sz="4030">
                <a:solidFill>
                  <a:srgbClr val="FFFFFF"/>
                </a:solidFill>
                <a:latin typeface="Radley"/>
                <a:ea typeface="Radley"/>
                <a:cs typeface="Radley"/>
                <a:sym typeface="Radley"/>
              </a:rPr>
              <a:t>customers</a:t>
            </a:r>
          </a:p>
        </p:txBody>
      </p:sp>
      <p:sp>
        <p:nvSpPr>
          <p:cNvPr name="Freeform 13" id="13"/>
          <p:cNvSpPr/>
          <p:nvPr/>
        </p:nvSpPr>
        <p:spPr>
          <a:xfrm flipH="false" flipV="false" rot="8347757">
            <a:off x="3021494" y="3593377"/>
            <a:ext cx="1776442" cy="501845"/>
          </a:xfrm>
          <a:custGeom>
            <a:avLst/>
            <a:gdLst/>
            <a:ahLst/>
            <a:cxnLst/>
            <a:rect r="r" b="b" t="t" l="l"/>
            <a:pathLst>
              <a:path h="501845" w="1776442">
                <a:moveTo>
                  <a:pt x="0" y="0"/>
                </a:moveTo>
                <a:lnTo>
                  <a:pt x="1776442" y="0"/>
                </a:lnTo>
                <a:lnTo>
                  <a:pt x="1776442" y="501845"/>
                </a:lnTo>
                <a:lnTo>
                  <a:pt x="0" y="5018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45C72"/>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6942101" y="-689149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86589">
            <a:off x="12752973" y="6210568"/>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1961" y="3034035"/>
            <a:ext cx="8736184" cy="6877851"/>
          </a:xfrm>
          <a:custGeom>
            <a:avLst/>
            <a:gdLst/>
            <a:ahLst/>
            <a:cxnLst/>
            <a:rect r="r" b="b" t="t" l="l"/>
            <a:pathLst>
              <a:path h="6877851" w="8736184">
                <a:moveTo>
                  <a:pt x="0" y="0"/>
                </a:moveTo>
                <a:lnTo>
                  <a:pt x="8736184" y="0"/>
                </a:lnTo>
                <a:lnTo>
                  <a:pt x="8736184" y="6877851"/>
                </a:lnTo>
                <a:lnTo>
                  <a:pt x="0" y="6877851"/>
                </a:lnTo>
                <a:lnTo>
                  <a:pt x="0" y="0"/>
                </a:lnTo>
                <a:close/>
              </a:path>
            </a:pathLst>
          </a:custGeom>
          <a:blipFill>
            <a:blip r:embed="rId6"/>
            <a:stretch>
              <a:fillRect l="0" t="0" r="0" b="0"/>
            </a:stretch>
          </a:blipFill>
          <a:ln w="38100" cap="rnd">
            <a:solidFill>
              <a:srgbClr val="000000"/>
            </a:solidFill>
            <a:prstDash val="solid"/>
            <a:round/>
          </a:ln>
        </p:spPr>
      </p:sp>
      <p:sp>
        <p:nvSpPr>
          <p:cNvPr name="Freeform 8" id="8"/>
          <p:cNvSpPr/>
          <p:nvPr/>
        </p:nvSpPr>
        <p:spPr>
          <a:xfrm flipH="false" flipV="false" rot="0">
            <a:off x="9144000" y="1591374"/>
            <a:ext cx="8752290" cy="4881587"/>
          </a:xfrm>
          <a:custGeom>
            <a:avLst/>
            <a:gdLst/>
            <a:ahLst/>
            <a:cxnLst/>
            <a:rect r="r" b="b" t="t" l="l"/>
            <a:pathLst>
              <a:path h="4881587" w="8752290">
                <a:moveTo>
                  <a:pt x="0" y="0"/>
                </a:moveTo>
                <a:lnTo>
                  <a:pt x="8752290" y="0"/>
                </a:lnTo>
                <a:lnTo>
                  <a:pt x="8752290" y="4881586"/>
                </a:lnTo>
                <a:lnTo>
                  <a:pt x="0" y="4881586"/>
                </a:lnTo>
                <a:lnTo>
                  <a:pt x="0" y="0"/>
                </a:lnTo>
                <a:close/>
              </a:path>
            </a:pathLst>
          </a:custGeom>
          <a:blipFill>
            <a:blip r:embed="rId7"/>
            <a:stretch>
              <a:fillRect l="-5902" t="0" r="-1309" b="0"/>
            </a:stretch>
          </a:blipFill>
          <a:ln w="38100" cap="rnd">
            <a:solidFill>
              <a:srgbClr val="000000"/>
            </a:solidFill>
            <a:prstDash val="solid"/>
            <a:round/>
          </a:ln>
        </p:spPr>
      </p:sp>
      <p:sp>
        <p:nvSpPr>
          <p:cNvPr name="TextBox 9" id="9"/>
          <p:cNvSpPr txBox="true"/>
          <p:nvPr/>
        </p:nvSpPr>
        <p:spPr>
          <a:xfrm rot="0">
            <a:off x="3062848" y="346630"/>
            <a:ext cx="10316908" cy="2375189"/>
          </a:xfrm>
          <a:prstGeom prst="rect">
            <a:avLst/>
          </a:prstGeom>
        </p:spPr>
        <p:txBody>
          <a:bodyPr anchor="t" rtlCol="false" tIns="0" lIns="0" bIns="0" rIns="0">
            <a:spAutoFit/>
          </a:bodyPr>
          <a:lstStyle/>
          <a:p>
            <a:pPr algn="l">
              <a:lnSpc>
                <a:spcPts val="9556"/>
              </a:lnSpc>
            </a:pPr>
            <a:r>
              <a:rPr lang="en-US" sz="6924" spc="-138" b="true">
                <a:solidFill>
                  <a:srgbClr val="FFFFFF"/>
                </a:solidFill>
                <a:latin typeface="Arsenal Bold"/>
                <a:ea typeface="Arsenal Bold"/>
                <a:cs typeface="Arsenal Bold"/>
                <a:sym typeface="Arsenal Bold"/>
              </a:rPr>
              <a:t>Importing Data from SQL to Power BI</a:t>
            </a:r>
          </a:p>
        </p:txBody>
      </p:sp>
      <p:sp>
        <p:nvSpPr>
          <p:cNvPr name="TextBox 10" id="10"/>
          <p:cNvSpPr txBox="true"/>
          <p:nvPr/>
        </p:nvSpPr>
        <p:spPr>
          <a:xfrm rot="0">
            <a:off x="9486746" y="6863555"/>
            <a:ext cx="5617251" cy="2106086"/>
          </a:xfrm>
          <a:prstGeom prst="rect">
            <a:avLst/>
          </a:prstGeom>
        </p:spPr>
        <p:txBody>
          <a:bodyPr anchor="t" rtlCol="false" tIns="0" lIns="0" bIns="0" rIns="0">
            <a:spAutoFit/>
          </a:bodyPr>
          <a:lstStyle/>
          <a:p>
            <a:pPr algn="l">
              <a:lnSpc>
                <a:spcPts val="3340"/>
              </a:lnSpc>
            </a:pPr>
            <a:r>
              <a:rPr lang="en-US" sz="2421">
                <a:solidFill>
                  <a:srgbClr val="D4EDF4"/>
                </a:solidFill>
                <a:latin typeface="Archivo Black"/>
                <a:ea typeface="Archivo Black"/>
                <a:cs typeface="Archivo Black"/>
                <a:sym typeface="Archivo Black"/>
              </a:rPr>
              <a:t>Imported the data successfully using “import data SQL server database” and “server Id”, checked for any error or blanks spaces in “Power Query Editor”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DAGP0rDuME4</dc:identifier>
  <dcterms:modified xsi:type="dcterms:W3CDTF">2011-08-01T06:04:30Z</dcterms:modified>
  <cp:revision>1</cp:revision>
  <dc:title>www.roopambarua1996.com</dc:title>
</cp:coreProperties>
</file>